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1" r:id="rId6"/>
    <p:sldId id="264" r:id="rId7"/>
    <p:sldId id="268" r:id="rId8"/>
    <p:sldId id="269" r:id="rId9"/>
    <p:sldId id="270" r:id="rId10"/>
    <p:sldId id="271" r:id="rId11"/>
    <p:sldId id="272" r:id="rId12"/>
    <p:sldId id="282" r:id="rId13"/>
    <p:sldId id="283" r:id="rId14"/>
    <p:sldId id="275" r:id="rId15"/>
    <p:sldId id="276" r:id="rId16"/>
    <p:sldId id="278" r:id="rId17"/>
    <p:sldId id="294" r:id="rId18"/>
    <p:sldId id="295" r:id="rId19"/>
    <p:sldId id="281" r:id="rId20"/>
    <p:sldId id="293" r:id="rId21"/>
    <p:sldId id="274" r:id="rId22"/>
    <p:sldId id="296" r:id="rId23"/>
    <p:sldId id="285" r:id="rId2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34"/>
    <p:restoredTop sz="94766"/>
  </p:normalViewPr>
  <p:slideViewPr>
    <p:cSldViewPr snapToGrid="0" snapToObjects="1">
      <p:cViewPr varScale="1">
        <p:scale>
          <a:sx n="119" d="100"/>
          <a:sy n="119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6622ED-3BBB-4F14-B62A-23F35F72047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72EDB01-2D5F-4464-857E-8DF94A43C6EC}">
      <dgm:prSet/>
      <dgm:spPr/>
      <dgm:t>
        <a:bodyPr/>
        <a:lstStyle/>
        <a:p>
          <a:r>
            <a:rPr lang="en-US" b="0" i="0" baseline="0"/>
            <a:t>Las siglas ALCE corresponden a la denominación </a:t>
          </a:r>
          <a:r>
            <a:rPr lang="en-US" b="0" i="1" baseline="0"/>
            <a:t>Agrupación de Lengua y Cultura Españolas</a:t>
          </a:r>
          <a:r>
            <a:rPr lang="en-US" b="0" i="0" baseline="0"/>
            <a:t>, Programa regulado por el Ministerio de Educación.</a:t>
          </a:r>
          <a:endParaRPr lang="en-US"/>
        </a:p>
      </dgm:t>
    </dgm:pt>
    <dgm:pt modelId="{0CF761F7-AFC9-4709-9239-09B6ACB071BF}" type="parTrans" cxnId="{BCB1544E-9EEF-49A9-92F8-097E50882BBC}">
      <dgm:prSet/>
      <dgm:spPr/>
      <dgm:t>
        <a:bodyPr/>
        <a:lstStyle/>
        <a:p>
          <a:endParaRPr lang="en-US"/>
        </a:p>
      </dgm:t>
    </dgm:pt>
    <dgm:pt modelId="{2D6A291C-F0AF-4DEA-A061-2082438FEEC1}" type="sibTrans" cxnId="{BCB1544E-9EEF-49A9-92F8-097E50882BBC}">
      <dgm:prSet/>
      <dgm:spPr/>
      <dgm:t>
        <a:bodyPr/>
        <a:lstStyle/>
        <a:p>
          <a:endParaRPr lang="en-US"/>
        </a:p>
      </dgm:t>
    </dgm:pt>
    <dgm:pt modelId="{B296FD44-347E-45DA-AA58-5C1E5C13D5C9}">
      <dgm:prSet/>
      <dgm:spPr/>
      <dgm:t>
        <a:bodyPr/>
        <a:lstStyle/>
        <a:p>
          <a:r>
            <a:rPr lang="en-US" b="0" i="0" baseline="0"/>
            <a:t>Dicho Programa, presente en numerosos países,  acerca la lengua y la cultura españolas de manera complementaria a miles de ciudadanos españoles en diferentes países.</a:t>
          </a:r>
          <a:endParaRPr lang="en-US"/>
        </a:p>
      </dgm:t>
    </dgm:pt>
    <dgm:pt modelId="{36F976C3-B334-4670-A9E0-EF96236AC712}" type="parTrans" cxnId="{D77F6296-8620-41D9-ABB9-6A9C7BFBF473}">
      <dgm:prSet/>
      <dgm:spPr/>
      <dgm:t>
        <a:bodyPr/>
        <a:lstStyle/>
        <a:p>
          <a:endParaRPr lang="en-US"/>
        </a:p>
      </dgm:t>
    </dgm:pt>
    <dgm:pt modelId="{2AEC1787-1300-40DA-A758-53F2747D0295}" type="sibTrans" cxnId="{D77F6296-8620-41D9-ABB9-6A9C7BFBF473}">
      <dgm:prSet/>
      <dgm:spPr/>
      <dgm:t>
        <a:bodyPr/>
        <a:lstStyle/>
        <a:p>
          <a:endParaRPr lang="en-US"/>
        </a:p>
      </dgm:t>
    </dgm:pt>
    <dgm:pt modelId="{C5247B08-4343-F649-9B9B-EAA35324E708}" type="pres">
      <dgm:prSet presAssocID="{716622ED-3BBB-4F14-B62A-23F35F72047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5B75A7E-C62F-7342-9C5A-760A47BB99B7}" type="pres">
      <dgm:prSet presAssocID="{472EDB01-2D5F-4464-857E-8DF94A43C6EC}" presName="hierRoot1" presStyleCnt="0"/>
      <dgm:spPr/>
    </dgm:pt>
    <dgm:pt modelId="{B550B1F6-2B43-8A41-904F-602367232A47}" type="pres">
      <dgm:prSet presAssocID="{472EDB01-2D5F-4464-857E-8DF94A43C6EC}" presName="composite" presStyleCnt="0"/>
      <dgm:spPr/>
    </dgm:pt>
    <dgm:pt modelId="{32A4EE55-2F40-F940-B42D-025D6C54443D}" type="pres">
      <dgm:prSet presAssocID="{472EDB01-2D5F-4464-857E-8DF94A43C6EC}" presName="background" presStyleLbl="node0" presStyleIdx="0" presStyleCnt="2"/>
      <dgm:spPr/>
    </dgm:pt>
    <dgm:pt modelId="{4A5EFC5F-9B2F-9C40-9D1A-AED9E060AD17}" type="pres">
      <dgm:prSet presAssocID="{472EDB01-2D5F-4464-857E-8DF94A43C6EC}" presName="text" presStyleLbl="fgAcc0" presStyleIdx="0" presStyleCnt="2">
        <dgm:presLayoutVars>
          <dgm:chPref val="3"/>
        </dgm:presLayoutVars>
      </dgm:prSet>
      <dgm:spPr/>
    </dgm:pt>
    <dgm:pt modelId="{3CB39D68-1454-C34B-A9E8-25A4B36DBE54}" type="pres">
      <dgm:prSet presAssocID="{472EDB01-2D5F-4464-857E-8DF94A43C6EC}" presName="hierChild2" presStyleCnt="0"/>
      <dgm:spPr/>
    </dgm:pt>
    <dgm:pt modelId="{A6895C1E-2145-064E-8D75-005C4562BDC9}" type="pres">
      <dgm:prSet presAssocID="{B296FD44-347E-45DA-AA58-5C1E5C13D5C9}" presName="hierRoot1" presStyleCnt="0"/>
      <dgm:spPr/>
    </dgm:pt>
    <dgm:pt modelId="{C78382E0-03C6-5F41-94ED-F22319B8AB3F}" type="pres">
      <dgm:prSet presAssocID="{B296FD44-347E-45DA-AA58-5C1E5C13D5C9}" presName="composite" presStyleCnt="0"/>
      <dgm:spPr/>
    </dgm:pt>
    <dgm:pt modelId="{24ADD060-0663-5042-B17C-153A70944759}" type="pres">
      <dgm:prSet presAssocID="{B296FD44-347E-45DA-AA58-5C1E5C13D5C9}" presName="background" presStyleLbl="node0" presStyleIdx="1" presStyleCnt="2"/>
      <dgm:spPr/>
    </dgm:pt>
    <dgm:pt modelId="{8252C96B-29AF-3444-91BA-EA7F358228BC}" type="pres">
      <dgm:prSet presAssocID="{B296FD44-347E-45DA-AA58-5C1E5C13D5C9}" presName="text" presStyleLbl="fgAcc0" presStyleIdx="1" presStyleCnt="2">
        <dgm:presLayoutVars>
          <dgm:chPref val="3"/>
        </dgm:presLayoutVars>
      </dgm:prSet>
      <dgm:spPr/>
    </dgm:pt>
    <dgm:pt modelId="{574BB60E-FE91-7548-A153-F1A087E70F12}" type="pres">
      <dgm:prSet presAssocID="{B296FD44-347E-45DA-AA58-5C1E5C13D5C9}" presName="hierChild2" presStyleCnt="0"/>
      <dgm:spPr/>
    </dgm:pt>
  </dgm:ptLst>
  <dgm:cxnLst>
    <dgm:cxn modelId="{1FEB5A0E-51DF-974B-99C7-18FDE885A4DA}" type="presOf" srcId="{472EDB01-2D5F-4464-857E-8DF94A43C6EC}" destId="{4A5EFC5F-9B2F-9C40-9D1A-AED9E060AD17}" srcOrd="0" destOrd="0" presId="urn:microsoft.com/office/officeart/2005/8/layout/hierarchy1"/>
    <dgm:cxn modelId="{BCB1544E-9EEF-49A9-92F8-097E50882BBC}" srcId="{716622ED-3BBB-4F14-B62A-23F35F720470}" destId="{472EDB01-2D5F-4464-857E-8DF94A43C6EC}" srcOrd="0" destOrd="0" parTransId="{0CF761F7-AFC9-4709-9239-09B6ACB071BF}" sibTransId="{2D6A291C-F0AF-4DEA-A061-2082438FEEC1}"/>
    <dgm:cxn modelId="{D77F6296-8620-41D9-ABB9-6A9C7BFBF473}" srcId="{716622ED-3BBB-4F14-B62A-23F35F720470}" destId="{B296FD44-347E-45DA-AA58-5C1E5C13D5C9}" srcOrd="1" destOrd="0" parTransId="{36F976C3-B334-4670-A9E0-EF96236AC712}" sibTransId="{2AEC1787-1300-40DA-A758-53F2747D0295}"/>
    <dgm:cxn modelId="{13E37FDD-F9F8-914F-AD30-C608601EE100}" type="presOf" srcId="{716622ED-3BBB-4F14-B62A-23F35F720470}" destId="{C5247B08-4343-F649-9B9B-EAA35324E708}" srcOrd="0" destOrd="0" presId="urn:microsoft.com/office/officeart/2005/8/layout/hierarchy1"/>
    <dgm:cxn modelId="{A4E0B0DD-714E-4046-9DC9-8F383A033371}" type="presOf" srcId="{B296FD44-347E-45DA-AA58-5C1E5C13D5C9}" destId="{8252C96B-29AF-3444-91BA-EA7F358228BC}" srcOrd="0" destOrd="0" presId="urn:microsoft.com/office/officeart/2005/8/layout/hierarchy1"/>
    <dgm:cxn modelId="{66D20248-C735-7148-B62D-95980506ECD7}" type="presParOf" srcId="{C5247B08-4343-F649-9B9B-EAA35324E708}" destId="{55B75A7E-C62F-7342-9C5A-760A47BB99B7}" srcOrd="0" destOrd="0" presId="urn:microsoft.com/office/officeart/2005/8/layout/hierarchy1"/>
    <dgm:cxn modelId="{DB5076DC-21F1-3C49-A170-1B5BACD94914}" type="presParOf" srcId="{55B75A7E-C62F-7342-9C5A-760A47BB99B7}" destId="{B550B1F6-2B43-8A41-904F-602367232A47}" srcOrd="0" destOrd="0" presId="urn:microsoft.com/office/officeart/2005/8/layout/hierarchy1"/>
    <dgm:cxn modelId="{7AC3C5E7-40F9-6247-8867-CD5296C2D5EF}" type="presParOf" srcId="{B550B1F6-2B43-8A41-904F-602367232A47}" destId="{32A4EE55-2F40-F940-B42D-025D6C54443D}" srcOrd="0" destOrd="0" presId="urn:microsoft.com/office/officeart/2005/8/layout/hierarchy1"/>
    <dgm:cxn modelId="{C236AF12-30B1-414F-8E09-110DD1612C40}" type="presParOf" srcId="{B550B1F6-2B43-8A41-904F-602367232A47}" destId="{4A5EFC5F-9B2F-9C40-9D1A-AED9E060AD17}" srcOrd="1" destOrd="0" presId="urn:microsoft.com/office/officeart/2005/8/layout/hierarchy1"/>
    <dgm:cxn modelId="{39B2F0D6-1458-E945-BA37-23C5F4947EDE}" type="presParOf" srcId="{55B75A7E-C62F-7342-9C5A-760A47BB99B7}" destId="{3CB39D68-1454-C34B-A9E8-25A4B36DBE54}" srcOrd="1" destOrd="0" presId="urn:microsoft.com/office/officeart/2005/8/layout/hierarchy1"/>
    <dgm:cxn modelId="{2D86BD44-9B4F-5B48-B48A-8E6F251DD388}" type="presParOf" srcId="{C5247B08-4343-F649-9B9B-EAA35324E708}" destId="{A6895C1E-2145-064E-8D75-005C4562BDC9}" srcOrd="1" destOrd="0" presId="urn:microsoft.com/office/officeart/2005/8/layout/hierarchy1"/>
    <dgm:cxn modelId="{C64027DF-2EEB-C34C-9B64-5AFBAD1D9067}" type="presParOf" srcId="{A6895C1E-2145-064E-8D75-005C4562BDC9}" destId="{C78382E0-03C6-5F41-94ED-F22319B8AB3F}" srcOrd="0" destOrd="0" presId="urn:microsoft.com/office/officeart/2005/8/layout/hierarchy1"/>
    <dgm:cxn modelId="{17CEA5DE-D6CF-3B40-B8B8-CD8864248D97}" type="presParOf" srcId="{C78382E0-03C6-5F41-94ED-F22319B8AB3F}" destId="{24ADD060-0663-5042-B17C-153A70944759}" srcOrd="0" destOrd="0" presId="urn:microsoft.com/office/officeart/2005/8/layout/hierarchy1"/>
    <dgm:cxn modelId="{262F2EC3-5381-E241-9625-19A258EA07E2}" type="presParOf" srcId="{C78382E0-03C6-5F41-94ED-F22319B8AB3F}" destId="{8252C96B-29AF-3444-91BA-EA7F358228BC}" srcOrd="1" destOrd="0" presId="urn:microsoft.com/office/officeart/2005/8/layout/hierarchy1"/>
    <dgm:cxn modelId="{506F272B-A706-B847-BB8E-0771C6FFB685}" type="presParOf" srcId="{A6895C1E-2145-064E-8D75-005C4562BDC9}" destId="{574BB60E-FE91-7548-A153-F1A087E70F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689497-26C7-4728-A2E8-055D5B71B15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B9AE0D-0675-4D54-8894-2EB31ADECFA1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 sz="1600" dirty="0">
            <a:solidFill>
              <a:schemeClr val="tx1"/>
            </a:solidFill>
          </a:endParaRPr>
        </a:p>
      </dgm:t>
    </dgm:pt>
    <dgm:pt modelId="{1DDEB4B3-F6F0-4AED-AE37-96BEB0587580}" type="parTrans" cxnId="{15123624-A171-4EA6-82E4-E6CDEE98400C}">
      <dgm:prSet/>
      <dgm:spPr/>
      <dgm:t>
        <a:bodyPr/>
        <a:lstStyle/>
        <a:p>
          <a:endParaRPr lang="en-US"/>
        </a:p>
      </dgm:t>
    </dgm:pt>
    <dgm:pt modelId="{01311D20-2618-4DE7-86FD-6747D421211E}" type="sibTrans" cxnId="{15123624-A171-4EA6-82E4-E6CDEE98400C}">
      <dgm:prSet/>
      <dgm:spPr/>
      <dgm:t>
        <a:bodyPr/>
        <a:lstStyle/>
        <a:p>
          <a:endParaRPr lang="en-US"/>
        </a:p>
      </dgm:t>
    </dgm:pt>
    <dgm:pt modelId="{338DA17E-DEEE-48BC-A5C4-4FAD7B41458D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600" b="1" i="0" baseline="0" dirty="0">
              <a:solidFill>
                <a:schemeClr val="tx1"/>
              </a:solidFill>
            </a:rPr>
            <a:t>Los </a:t>
          </a:r>
          <a:r>
            <a:rPr lang="en-US" sz="1600" b="1" i="0" baseline="0" dirty="0" err="1">
              <a:solidFill>
                <a:schemeClr val="tx1"/>
              </a:solidFill>
            </a:rPr>
            <a:t>cursos</a:t>
          </a:r>
          <a:r>
            <a:rPr lang="en-US" sz="1600" b="1" i="0" baseline="0" dirty="0">
              <a:solidFill>
                <a:schemeClr val="tx1"/>
              </a:solidFill>
            </a:rPr>
            <a:t> que </a:t>
          </a:r>
          <a:r>
            <a:rPr lang="en-US" sz="1600" b="1" i="0" baseline="0" dirty="0" err="1">
              <a:solidFill>
                <a:schemeClr val="tx1"/>
              </a:solidFill>
            </a:rPr>
            <a:t>realizan</a:t>
          </a:r>
          <a:r>
            <a:rPr lang="en-US" sz="1600" b="1" i="0" baseline="0" dirty="0">
              <a:solidFill>
                <a:schemeClr val="tx1"/>
              </a:solidFill>
            </a:rPr>
            <a:t> </a:t>
          </a:r>
          <a:r>
            <a:rPr lang="en-US" sz="1600" b="1" i="0" baseline="0" dirty="0" err="1">
              <a:solidFill>
                <a:schemeClr val="tx1"/>
              </a:solidFill>
            </a:rPr>
            <a:t>pruebas</a:t>
          </a:r>
          <a:r>
            <a:rPr lang="en-US" sz="1600" b="1" i="0" baseline="0" dirty="0">
              <a:solidFill>
                <a:schemeClr val="tx1"/>
              </a:solidFill>
            </a:rPr>
            <a:t> de </a:t>
          </a:r>
          <a:r>
            <a:rPr lang="en-US" sz="1600" b="1" i="0" baseline="0" dirty="0" err="1">
              <a:solidFill>
                <a:schemeClr val="tx1"/>
              </a:solidFill>
            </a:rPr>
            <a:t>nivel</a:t>
          </a:r>
          <a:r>
            <a:rPr lang="en-US" sz="1600" b="1" i="0" baseline="0" dirty="0">
              <a:solidFill>
                <a:schemeClr val="tx1"/>
              </a:solidFill>
            </a:rPr>
            <a:t> son: A1, A2.2, B1.2, B2.2, y C1.3</a:t>
          </a:r>
          <a:endParaRPr lang="en-US" sz="1600" dirty="0">
            <a:solidFill>
              <a:schemeClr val="tx1"/>
            </a:solidFill>
          </a:endParaRPr>
        </a:p>
      </dgm:t>
    </dgm:pt>
    <dgm:pt modelId="{83BACA9A-CE9C-4936-B944-4CAC00F80966}" type="parTrans" cxnId="{ED3BAC5E-80CA-45E2-9CA5-BE899F7B54B9}">
      <dgm:prSet/>
      <dgm:spPr/>
      <dgm:t>
        <a:bodyPr/>
        <a:lstStyle/>
        <a:p>
          <a:endParaRPr lang="en-US"/>
        </a:p>
      </dgm:t>
    </dgm:pt>
    <dgm:pt modelId="{829F9799-A3FE-459A-BAAE-FF5F31F6D55F}" type="sibTrans" cxnId="{ED3BAC5E-80CA-45E2-9CA5-BE899F7B54B9}">
      <dgm:prSet/>
      <dgm:spPr/>
      <dgm:t>
        <a:bodyPr/>
        <a:lstStyle/>
        <a:p>
          <a:endParaRPr lang="en-US"/>
        </a:p>
      </dgm:t>
    </dgm:pt>
    <dgm:pt modelId="{96A03C24-AF3C-4D92-8B3E-FA5E1DF04B0C}">
      <dgm:prSet custT="1"/>
      <dgm:spPr/>
      <dgm:t>
        <a:bodyPr/>
        <a:lstStyle/>
        <a:p>
          <a:r>
            <a:rPr lang="en-US" sz="2800" b="1" i="0" u="sng" baseline="0" dirty="0"/>
            <a:t>A1 y A2</a:t>
          </a:r>
          <a:endParaRPr lang="en-US" sz="2800" dirty="0"/>
        </a:p>
      </dgm:t>
    </dgm:pt>
    <dgm:pt modelId="{3EF8DF5C-5E8A-4BDE-99D6-4ACA12CD8567}" type="parTrans" cxnId="{8F7DB833-3DA5-43D0-BF28-49FFB687EF80}">
      <dgm:prSet/>
      <dgm:spPr/>
      <dgm:t>
        <a:bodyPr/>
        <a:lstStyle/>
        <a:p>
          <a:endParaRPr lang="en-US"/>
        </a:p>
      </dgm:t>
    </dgm:pt>
    <dgm:pt modelId="{7084CF02-84A4-4702-92D0-590E67E761B9}" type="sibTrans" cxnId="{8F7DB833-3DA5-43D0-BF28-49FFB687EF80}">
      <dgm:prSet/>
      <dgm:spPr/>
      <dgm:t>
        <a:bodyPr/>
        <a:lstStyle/>
        <a:p>
          <a:endParaRPr lang="en-US"/>
        </a:p>
      </dgm:t>
    </dgm:pt>
    <dgm:pt modelId="{A282E5CC-6380-44CE-B5E2-6F4E9C5EB365}">
      <dgm:prSet custT="1"/>
      <dgm:spPr/>
      <dgm:t>
        <a:bodyPr/>
        <a:lstStyle/>
        <a:p>
          <a:r>
            <a:rPr lang="en-US" sz="1600" b="0" i="0" baseline="0" dirty="0" err="1"/>
            <a:t>Pruebas</a:t>
          </a:r>
          <a:r>
            <a:rPr lang="en-US" sz="1600" b="0" i="0" baseline="0" dirty="0"/>
            <a:t>  finales A1 y A2 </a:t>
          </a:r>
          <a:r>
            <a:rPr lang="en-US" sz="1600" b="0" i="0" baseline="0" dirty="0" err="1"/>
            <a:t>en</a:t>
          </a:r>
          <a:r>
            <a:rPr lang="en-US" sz="1600" b="0" i="0" baseline="0" dirty="0"/>
            <a:t> </a:t>
          </a:r>
          <a:r>
            <a:rPr lang="en-US" sz="1600" b="0" i="0" baseline="0" dirty="0" err="1"/>
            <a:t>el</a:t>
          </a:r>
          <a:r>
            <a:rPr lang="en-US" sz="1600" b="0" i="0" baseline="0" dirty="0"/>
            <a:t> Aula habitual: a finales de </a:t>
          </a:r>
          <a:r>
            <a:rPr lang="en-US" sz="1600" b="0" i="0" baseline="0" dirty="0" err="1"/>
            <a:t>octubre</a:t>
          </a:r>
          <a:r>
            <a:rPr lang="en-US" sz="1600" b="0" i="0" baseline="0" dirty="0"/>
            <a:t> o </a:t>
          </a:r>
          <a:r>
            <a:rPr lang="en-US" sz="1600" b="0" i="0" baseline="0" dirty="0" err="1"/>
            <a:t>principios</a:t>
          </a:r>
          <a:r>
            <a:rPr lang="en-US" sz="1600" b="0" i="0" baseline="0" dirty="0"/>
            <a:t> de </a:t>
          </a:r>
          <a:r>
            <a:rPr lang="en-US" sz="1600" b="0" i="0" baseline="0" dirty="0" err="1"/>
            <a:t>noviembre</a:t>
          </a:r>
          <a:r>
            <a:rPr lang="en-US" sz="1600" b="0" i="0" baseline="0" dirty="0"/>
            <a:t>.</a:t>
          </a:r>
          <a:endParaRPr lang="en-US" sz="1600" dirty="0"/>
        </a:p>
      </dgm:t>
    </dgm:pt>
    <dgm:pt modelId="{70BB6AAB-7859-4E6A-86C2-FCB6082040C4}" type="parTrans" cxnId="{4CC3F2D8-494A-432B-B444-247D1B4E3A56}">
      <dgm:prSet/>
      <dgm:spPr/>
      <dgm:t>
        <a:bodyPr/>
        <a:lstStyle/>
        <a:p>
          <a:endParaRPr lang="en-US"/>
        </a:p>
      </dgm:t>
    </dgm:pt>
    <dgm:pt modelId="{DBE24C01-F14C-42C9-989A-DD42C4C2E05E}" type="sibTrans" cxnId="{4CC3F2D8-494A-432B-B444-247D1B4E3A56}">
      <dgm:prSet/>
      <dgm:spPr/>
      <dgm:t>
        <a:bodyPr/>
        <a:lstStyle/>
        <a:p>
          <a:endParaRPr lang="en-US"/>
        </a:p>
      </dgm:t>
    </dgm:pt>
    <dgm:pt modelId="{C717605F-C07D-4008-AC41-5DE44056727B}">
      <dgm:prSet custT="1"/>
      <dgm:spPr/>
      <dgm:t>
        <a:bodyPr/>
        <a:lstStyle/>
        <a:p>
          <a:r>
            <a:rPr lang="en-US" sz="1600" b="0" i="0" baseline="0" dirty="0" err="1"/>
            <a:t>Obtención</a:t>
          </a:r>
          <a:r>
            <a:rPr lang="en-US" sz="1600" b="0" i="0" baseline="0" dirty="0"/>
            <a:t> de </a:t>
          </a:r>
          <a:r>
            <a:rPr lang="en-US" sz="1600" b="0" i="0" baseline="0" dirty="0" err="1"/>
            <a:t>acreditación</a:t>
          </a:r>
          <a:r>
            <a:rPr lang="en-US" sz="1600" b="0" i="0" baseline="0" dirty="0"/>
            <a:t> de </a:t>
          </a:r>
          <a:r>
            <a:rPr lang="en-US" sz="1600" b="0" i="0" baseline="0" dirty="0" err="1"/>
            <a:t>nivel</a:t>
          </a:r>
          <a:r>
            <a:rPr lang="en-US" sz="1600" b="0" i="0" baseline="0" dirty="0"/>
            <a:t> </a:t>
          </a:r>
          <a:r>
            <a:rPr lang="en-US" sz="1600" b="0" i="0" baseline="0" dirty="0" err="1"/>
            <a:t>emitida</a:t>
          </a:r>
          <a:r>
            <a:rPr lang="en-US" sz="1600" b="0" i="0" baseline="0" dirty="0"/>
            <a:t> </a:t>
          </a:r>
          <a:r>
            <a:rPr lang="en-US" sz="1600" b="0" i="0" baseline="0" dirty="0" err="1"/>
            <a:t>por</a:t>
          </a:r>
          <a:r>
            <a:rPr lang="en-US" sz="1600" b="0" i="0" baseline="0" dirty="0"/>
            <a:t> la </a:t>
          </a:r>
          <a:r>
            <a:rPr lang="en-US" sz="1600" b="0" i="0" baseline="0" dirty="0" err="1"/>
            <a:t>directora</a:t>
          </a:r>
          <a:r>
            <a:rPr lang="en-US" sz="1600" b="0" i="0" baseline="0" dirty="0"/>
            <a:t> y </a:t>
          </a:r>
          <a:r>
            <a:rPr lang="en-US" sz="1600" b="0" i="0" baseline="0" dirty="0" err="1"/>
            <a:t>promoción</a:t>
          </a:r>
          <a:r>
            <a:rPr lang="en-US" sz="1600" b="0" i="0" baseline="0" dirty="0"/>
            <a:t> de </a:t>
          </a:r>
          <a:r>
            <a:rPr lang="en-US" sz="1600" b="0" i="0" baseline="0" dirty="0" err="1"/>
            <a:t>nivel</a:t>
          </a:r>
          <a:r>
            <a:rPr lang="en-US" sz="1600" b="0" i="0" baseline="0" dirty="0"/>
            <a:t>.</a:t>
          </a:r>
          <a:endParaRPr lang="en-US" sz="1600" dirty="0"/>
        </a:p>
      </dgm:t>
    </dgm:pt>
    <dgm:pt modelId="{4CBB88AF-C3DD-430F-BC68-E8158C388552}" type="parTrans" cxnId="{D573F8F3-266A-4561-83B0-2BA530C1273C}">
      <dgm:prSet/>
      <dgm:spPr/>
      <dgm:t>
        <a:bodyPr/>
        <a:lstStyle/>
        <a:p>
          <a:endParaRPr lang="en-US"/>
        </a:p>
      </dgm:t>
    </dgm:pt>
    <dgm:pt modelId="{913A671A-3904-4F4F-8800-2939A3A080CA}" type="sibTrans" cxnId="{D573F8F3-266A-4561-83B0-2BA530C1273C}">
      <dgm:prSet/>
      <dgm:spPr/>
      <dgm:t>
        <a:bodyPr/>
        <a:lstStyle/>
        <a:p>
          <a:endParaRPr lang="en-US"/>
        </a:p>
      </dgm:t>
    </dgm:pt>
    <dgm:pt modelId="{1FB10F38-91AD-4957-B0C2-5A2606D702B7}">
      <dgm:prSet custT="1"/>
      <dgm:spPr/>
      <dgm:t>
        <a:bodyPr/>
        <a:lstStyle/>
        <a:p>
          <a:r>
            <a:rPr lang="en-US" sz="2800" b="1" i="0" u="sng" baseline="0" dirty="0"/>
            <a:t>B1</a:t>
          </a:r>
          <a:r>
            <a:rPr lang="es-ES" sz="2800" b="1" i="0" u="sng" baseline="0" dirty="0"/>
            <a:t> y</a:t>
          </a:r>
          <a:r>
            <a:rPr lang="en-US" sz="2800" b="1" i="0" u="sng" baseline="0" dirty="0"/>
            <a:t> B2</a:t>
          </a:r>
          <a:r>
            <a:rPr lang="en-US" sz="1400" b="1" i="0" u="sng" baseline="0" dirty="0"/>
            <a:t> </a:t>
          </a:r>
          <a:endParaRPr lang="en-US" sz="1400" dirty="0"/>
        </a:p>
      </dgm:t>
    </dgm:pt>
    <dgm:pt modelId="{92BBF12B-A10C-416A-8F11-86B05395A60B}" type="parTrans" cxnId="{E63D0561-28B6-4D03-BE8F-2184F3F9A438}">
      <dgm:prSet/>
      <dgm:spPr/>
      <dgm:t>
        <a:bodyPr/>
        <a:lstStyle/>
        <a:p>
          <a:endParaRPr lang="en-US"/>
        </a:p>
      </dgm:t>
    </dgm:pt>
    <dgm:pt modelId="{00D59FA7-705C-4E93-BB99-D255FDC4AE8D}" type="sibTrans" cxnId="{E63D0561-28B6-4D03-BE8F-2184F3F9A438}">
      <dgm:prSet/>
      <dgm:spPr/>
      <dgm:t>
        <a:bodyPr/>
        <a:lstStyle/>
        <a:p>
          <a:endParaRPr lang="en-US"/>
        </a:p>
      </dgm:t>
    </dgm:pt>
    <dgm:pt modelId="{4EEA28BD-E69A-43C3-A9D4-3981825A1C10}">
      <dgm:prSet custT="1"/>
      <dgm:spPr/>
      <dgm:t>
        <a:bodyPr/>
        <a:lstStyle/>
        <a:p>
          <a:r>
            <a:rPr lang="en-US" sz="1400" b="0" i="0" baseline="0" dirty="0" err="1"/>
            <a:t>Pruebas</a:t>
          </a:r>
          <a:r>
            <a:rPr lang="en-US" sz="1400" b="0" i="0" baseline="0" dirty="0"/>
            <a:t>  finales  </a:t>
          </a:r>
          <a:r>
            <a:rPr lang="en-US" sz="1400" b="0" i="0" baseline="0" dirty="0" err="1"/>
            <a:t>centralizadas</a:t>
          </a:r>
          <a:r>
            <a:rPr lang="en-US" sz="1400" b="0" i="0" baseline="0" dirty="0"/>
            <a:t> (B1 </a:t>
          </a:r>
          <a:r>
            <a:rPr lang="en-US" sz="1400" b="0" i="0" baseline="0" dirty="0" err="1"/>
            <a:t>en</a:t>
          </a:r>
          <a:r>
            <a:rPr lang="en-US" sz="1400" b="0" i="0" baseline="0" dirty="0"/>
            <a:t> </a:t>
          </a:r>
          <a:r>
            <a:rPr lang="en-US" sz="1400" b="0" i="0" baseline="0" dirty="0" err="1"/>
            <a:t>el</a:t>
          </a:r>
          <a:r>
            <a:rPr lang="en-US" sz="1400" b="0" i="0" baseline="0" dirty="0"/>
            <a:t> Aula </a:t>
          </a:r>
          <a:r>
            <a:rPr lang="en-US" sz="1400" b="0" i="0" baseline="0" dirty="0" err="1"/>
            <a:t>en</a:t>
          </a:r>
          <a:r>
            <a:rPr lang="en-US" sz="1400" b="0" i="0" baseline="0" dirty="0"/>
            <a:t> </a:t>
          </a:r>
          <a:r>
            <a:rPr lang="en-US" sz="1400" b="0" i="0" baseline="0" dirty="0" err="1"/>
            <a:t>casos</a:t>
          </a:r>
          <a:r>
            <a:rPr lang="en-US" sz="1400" b="0" i="0" baseline="0" dirty="0"/>
            <a:t> </a:t>
          </a:r>
          <a:r>
            <a:rPr lang="en-US" sz="1400" b="0" i="0" baseline="0" dirty="0" err="1"/>
            <a:t>excepcionales</a:t>
          </a:r>
          <a:r>
            <a:rPr lang="en-US" sz="1400" b="0" i="0" baseline="0" dirty="0"/>
            <a:t>). Al </a:t>
          </a:r>
          <a:r>
            <a:rPr lang="en-US" sz="1400" b="0" i="0" baseline="0" dirty="0" err="1"/>
            <a:t>superar</a:t>
          </a:r>
          <a:r>
            <a:rPr lang="en-US" sz="1400" b="0" i="0" baseline="0" dirty="0"/>
            <a:t> las </a:t>
          </a:r>
          <a:r>
            <a:rPr lang="en-US" sz="1400" b="0" i="0" baseline="0" dirty="0" err="1"/>
            <a:t>pruebas</a:t>
          </a:r>
          <a:r>
            <a:rPr lang="en-US" sz="1400" b="0" i="0" baseline="0" dirty="0"/>
            <a:t>: </a:t>
          </a:r>
          <a:r>
            <a:rPr lang="en-US" sz="1400" b="0" i="0" baseline="0" dirty="0" err="1"/>
            <a:t>promoción</a:t>
          </a:r>
          <a:r>
            <a:rPr lang="es-ES" sz="1400" b="0" i="0" baseline="0" dirty="0"/>
            <a:t> al B2 o al C1, en su caso.</a:t>
          </a:r>
          <a:endParaRPr lang="en-US" sz="1400" dirty="0"/>
        </a:p>
      </dgm:t>
    </dgm:pt>
    <dgm:pt modelId="{0C3F06DD-61B4-40B0-80A6-32D0449CB3A1}" type="parTrans" cxnId="{6ADC2382-70F6-483C-9CA0-54FFA0D7F296}">
      <dgm:prSet/>
      <dgm:spPr/>
      <dgm:t>
        <a:bodyPr/>
        <a:lstStyle/>
        <a:p>
          <a:endParaRPr lang="en-US"/>
        </a:p>
      </dgm:t>
    </dgm:pt>
    <dgm:pt modelId="{2577455C-3291-4EC4-B590-AAA51E74ADFB}" type="sibTrans" cxnId="{6ADC2382-70F6-483C-9CA0-54FFA0D7F296}">
      <dgm:prSet/>
      <dgm:spPr/>
      <dgm:t>
        <a:bodyPr/>
        <a:lstStyle/>
        <a:p>
          <a:endParaRPr lang="en-US"/>
        </a:p>
      </dgm:t>
    </dgm:pt>
    <dgm:pt modelId="{07401F27-F02E-4ACD-89F4-36272CEEA508}">
      <dgm:prSet custT="1"/>
      <dgm:spPr/>
      <dgm:t>
        <a:bodyPr/>
        <a:lstStyle/>
        <a:p>
          <a:r>
            <a:rPr lang="en-US" sz="1400" b="0" i="0" baseline="0" dirty="0" err="1"/>
            <a:t>Obtención</a:t>
          </a:r>
          <a:r>
            <a:rPr lang="en-US" sz="1400" b="0" i="0" baseline="0" dirty="0"/>
            <a:t> de </a:t>
          </a:r>
          <a:r>
            <a:rPr lang="en-US" sz="1400" b="0" i="0" baseline="0" dirty="0" err="1"/>
            <a:t>acreditación</a:t>
          </a:r>
          <a:r>
            <a:rPr lang="en-US" sz="1400" b="0" i="0" baseline="0" dirty="0"/>
            <a:t> de </a:t>
          </a:r>
          <a:r>
            <a:rPr lang="en-US" sz="1400" b="0" i="0" baseline="0" dirty="0" err="1"/>
            <a:t>nivel</a:t>
          </a:r>
          <a:r>
            <a:rPr lang="en-US" sz="1400" b="0" i="0" baseline="0" dirty="0"/>
            <a:t> </a:t>
          </a:r>
          <a:r>
            <a:rPr lang="en-US" sz="1400" b="0" i="0" baseline="0" dirty="0" err="1"/>
            <a:t>emitida</a:t>
          </a:r>
          <a:r>
            <a:rPr lang="en-US" sz="1400" b="0" i="0" baseline="0" dirty="0"/>
            <a:t> </a:t>
          </a:r>
          <a:r>
            <a:rPr lang="en-US" sz="1400" b="0" i="0" baseline="0" dirty="0" err="1"/>
            <a:t>por</a:t>
          </a:r>
          <a:r>
            <a:rPr lang="en-US" sz="1400" b="0" i="0" baseline="0" dirty="0"/>
            <a:t> la </a:t>
          </a:r>
          <a:r>
            <a:rPr lang="en-US" sz="1400" b="0" i="0" baseline="0" dirty="0" err="1"/>
            <a:t>dirección</a:t>
          </a:r>
          <a:r>
            <a:rPr lang="en-US" sz="1400" b="0" i="0" baseline="0" dirty="0"/>
            <a:t> y </a:t>
          </a:r>
          <a:r>
            <a:rPr lang="en-US" sz="1400" b="0" i="0" baseline="0" dirty="0" err="1"/>
            <a:t>promoción</a:t>
          </a:r>
          <a:r>
            <a:rPr lang="en-US" sz="1400" b="0" i="0" baseline="0" dirty="0"/>
            <a:t> de </a:t>
          </a:r>
          <a:r>
            <a:rPr lang="en-US" sz="1400" b="0" i="0" baseline="0" dirty="0" err="1"/>
            <a:t>nivel</a:t>
          </a:r>
          <a:r>
            <a:rPr lang="en-US" sz="1400" b="0" i="0" baseline="0" dirty="0"/>
            <a:t>.</a:t>
          </a:r>
        </a:p>
        <a:p>
          <a:r>
            <a:rPr lang="en-US" sz="1400" b="0" i="0" baseline="0" dirty="0" err="1"/>
            <a:t>Certificado</a:t>
          </a:r>
          <a:r>
            <a:rPr lang="en-US" sz="1400" b="0" i="0" baseline="0" dirty="0"/>
            <a:t> de LCE </a:t>
          </a:r>
          <a:r>
            <a:rPr lang="en-US" sz="1400" b="0" i="0" baseline="0" dirty="0" err="1"/>
            <a:t>en</a:t>
          </a:r>
          <a:r>
            <a:rPr lang="en-US" sz="1400" b="0" i="0" baseline="0" dirty="0"/>
            <a:t> </a:t>
          </a:r>
          <a:r>
            <a:rPr lang="en-US" sz="1400" b="0" i="0" baseline="0" dirty="0" err="1"/>
            <a:t>su</a:t>
          </a:r>
          <a:r>
            <a:rPr lang="en-US" sz="1400" b="0" i="0" baseline="0" dirty="0"/>
            <a:t> </a:t>
          </a:r>
          <a:r>
            <a:rPr lang="en-US" sz="1400" b="0" i="0" baseline="0" dirty="0" err="1"/>
            <a:t>caso</a:t>
          </a:r>
          <a:r>
            <a:rPr lang="en-US" sz="1400" b="0" i="0" baseline="0" dirty="0"/>
            <a:t>.</a:t>
          </a:r>
        </a:p>
      </dgm:t>
    </dgm:pt>
    <dgm:pt modelId="{438CAD4B-5926-4461-8455-238BAAE6F4B6}" type="parTrans" cxnId="{D1F7F488-5441-489D-AE7A-EDA1978D8C67}">
      <dgm:prSet/>
      <dgm:spPr/>
      <dgm:t>
        <a:bodyPr/>
        <a:lstStyle/>
        <a:p>
          <a:endParaRPr lang="en-US"/>
        </a:p>
      </dgm:t>
    </dgm:pt>
    <dgm:pt modelId="{769345CF-9113-41D8-863C-34B49C9E209E}" type="sibTrans" cxnId="{D1F7F488-5441-489D-AE7A-EDA1978D8C67}">
      <dgm:prSet/>
      <dgm:spPr/>
      <dgm:t>
        <a:bodyPr/>
        <a:lstStyle/>
        <a:p>
          <a:endParaRPr lang="en-US"/>
        </a:p>
      </dgm:t>
    </dgm:pt>
    <dgm:pt modelId="{BF5AFEE1-6117-4C2B-BD9F-504E7D564CE8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 dirty="0"/>
        </a:p>
      </dgm:t>
    </dgm:pt>
    <dgm:pt modelId="{EAC35CAF-8E99-41B5-BC36-5CFC82DE9488}" type="parTrans" cxnId="{ACC59582-ADDC-4720-962B-E5F885C805E1}">
      <dgm:prSet/>
      <dgm:spPr/>
      <dgm:t>
        <a:bodyPr/>
        <a:lstStyle/>
        <a:p>
          <a:endParaRPr lang="en-US"/>
        </a:p>
      </dgm:t>
    </dgm:pt>
    <dgm:pt modelId="{26E4EA1E-EFFD-415C-B38F-2C99F4EE9633}" type="sibTrans" cxnId="{ACC59582-ADDC-4720-962B-E5F885C805E1}">
      <dgm:prSet/>
      <dgm:spPr/>
      <dgm:t>
        <a:bodyPr/>
        <a:lstStyle/>
        <a:p>
          <a:endParaRPr lang="en-US"/>
        </a:p>
      </dgm:t>
    </dgm:pt>
    <dgm:pt modelId="{1770D8BC-190B-43FB-9E41-9F4DCD93F49D}">
      <dgm:prSet custT="1"/>
      <dgm:spPr/>
      <dgm:t>
        <a:bodyPr/>
        <a:lstStyle/>
        <a:p>
          <a:r>
            <a:rPr lang="en-US" sz="2800" b="1" i="0" u="sng" baseline="0" dirty="0"/>
            <a:t>C1</a:t>
          </a:r>
          <a:endParaRPr lang="en-US" sz="2800" dirty="0"/>
        </a:p>
      </dgm:t>
    </dgm:pt>
    <dgm:pt modelId="{2BF0E6DB-A13A-4444-AE39-7D4D45BFC2BA}" type="parTrans" cxnId="{547366B4-2F91-44FB-9521-FF3577F0889A}">
      <dgm:prSet/>
      <dgm:spPr/>
      <dgm:t>
        <a:bodyPr/>
        <a:lstStyle/>
        <a:p>
          <a:endParaRPr lang="en-US"/>
        </a:p>
      </dgm:t>
    </dgm:pt>
    <dgm:pt modelId="{BB28B324-D3C5-4FC8-A116-6FAC1C7D9BBA}" type="sibTrans" cxnId="{547366B4-2F91-44FB-9521-FF3577F0889A}">
      <dgm:prSet/>
      <dgm:spPr/>
      <dgm:t>
        <a:bodyPr/>
        <a:lstStyle/>
        <a:p>
          <a:endParaRPr lang="en-US"/>
        </a:p>
      </dgm:t>
    </dgm:pt>
    <dgm:pt modelId="{087F197F-3E61-45A3-B6D5-BB8888B534F7}">
      <dgm:prSet custT="1"/>
      <dgm:spPr/>
      <dgm:t>
        <a:bodyPr/>
        <a:lstStyle/>
        <a:p>
          <a:pPr algn="ctr"/>
          <a:r>
            <a:rPr lang="es-ES" sz="1200" b="0" i="0" baseline="0" dirty="0"/>
            <a:t>Pruebas  finales  centralizadas.</a:t>
          </a:r>
        </a:p>
        <a:p>
          <a:pPr algn="ctr"/>
          <a:r>
            <a:rPr lang="es-ES" sz="1200" b="0" i="0" baseline="0" dirty="0"/>
            <a:t>Si no</a:t>
          </a:r>
          <a:r>
            <a:rPr lang="en-US" sz="1200" b="0" i="0" baseline="0" dirty="0"/>
            <a:t> se </a:t>
          </a:r>
          <a:r>
            <a:rPr lang="en-US" sz="1200" b="0" i="0" baseline="0" dirty="0" err="1"/>
            <a:t>supera</a:t>
          </a:r>
          <a:r>
            <a:rPr lang="en-US" sz="1200" b="0" i="0" baseline="0" dirty="0"/>
            <a:t> la </a:t>
          </a:r>
          <a:r>
            <a:rPr lang="en-US" sz="1200" b="0" i="0" baseline="0" dirty="0" err="1"/>
            <a:t>prueba</a:t>
          </a:r>
          <a:r>
            <a:rPr lang="en-US" sz="1200" b="0" i="0" baseline="0" dirty="0"/>
            <a:t>, 1 </a:t>
          </a:r>
          <a:r>
            <a:rPr lang="en-US" sz="1200" b="0" i="0" baseline="0" dirty="0" err="1"/>
            <a:t>año</a:t>
          </a:r>
          <a:r>
            <a:rPr lang="en-US" sz="1200" b="0" i="0" baseline="0" dirty="0"/>
            <a:t> + </a:t>
          </a:r>
          <a:r>
            <a:rPr lang="en-US" sz="1200" b="0" i="0" baseline="0" dirty="0" err="1"/>
            <a:t>en</a:t>
          </a:r>
          <a:r>
            <a:rPr lang="en-US" sz="1200" b="0" i="0" baseline="0" dirty="0"/>
            <a:t> ALCE </a:t>
          </a:r>
          <a:r>
            <a:rPr lang="en-US" sz="1200" b="0" i="0" baseline="0" dirty="0" err="1"/>
            <a:t>si</a:t>
          </a:r>
          <a:r>
            <a:rPr lang="en-US" sz="1200" b="0" i="0" baseline="0" dirty="0"/>
            <a:t>: </a:t>
          </a:r>
          <a:r>
            <a:rPr lang="en-US" sz="1200" b="0" i="0" baseline="0" dirty="0" err="1"/>
            <a:t>nivel</a:t>
          </a:r>
          <a:r>
            <a:rPr lang="en-US" sz="1200" b="0" i="0" baseline="0" dirty="0"/>
            <a:t> </a:t>
          </a:r>
          <a:r>
            <a:rPr lang="en-US" sz="1200" b="0" i="0" baseline="0" dirty="0" err="1"/>
            <a:t>educativo</a:t>
          </a:r>
          <a:r>
            <a:rPr lang="en-US" sz="1200" b="0" i="0" baseline="0" dirty="0"/>
            <a:t> anterior a la </a:t>
          </a:r>
          <a:r>
            <a:rPr lang="en-US" sz="1200" b="0" i="0" baseline="0" dirty="0" err="1"/>
            <a:t>universidad</a:t>
          </a:r>
          <a:r>
            <a:rPr lang="en-US" sz="1200" b="0" i="0" baseline="0" dirty="0"/>
            <a:t>, </a:t>
          </a:r>
          <a:r>
            <a:rPr lang="en-US" sz="1200" b="0" i="0" baseline="0" dirty="0" err="1"/>
            <a:t>menor</a:t>
          </a:r>
          <a:r>
            <a:rPr lang="en-US" sz="1200" b="0" i="0" baseline="0" dirty="0"/>
            <a:t> 18 </a:t>
          </a:r>
          <a:r>
            <a:rPr lang="en-US" sz="1200" b="0" i="0" baseline="0" dirty="0" err="1"/>
            <a:t>años</a:t>
          </a:r>
          <a:r>
            <a:rPr lang="en-US" sz="1200" b="0" i="0" baseline="0" dirty="0"/>
            <a:t> 1/09 e </a:t>
          </a:r>
          <a:r>
            <a:rPr lang="en-US" sz="1200" b="1" i="0" baseline="0" dirty="0" err="1"/>
            <a:t>interés</a:t>
          </a:r>
          <a:r>
            <a:rPr lang="en-US" sz="1200" b="1" i="0" baseline="0" dirty="0"/>
            <a:t> </a:t>
          </a:r>
          <a:r>
            <a:rPr lang="en-US" sz="1200" b="1" i="0" baseline="0" dirty="0" err="1"/>
            <a:t>alumno</a:t>
          </a:r>
          <a:r>
            <a:rPr lang="en-US" sz="1200" b="1" i="0" baseline="0" dirty="0"/>
            <a:t>.</a:t>
          </a:r>
          <a:endParaRPr lang="en-US" sz="1200" dirty="0"/>
        </a:p>
      </dgm:t>
    </dgm:pt>
    <dgm:pt modelId="{20CB6ACC-19CA-483F-A171-934222205638}" type="parTrans" cxnId="{369E5C1F-7A47-4F99-9AA3-74D9C901396F}">
      <dgm:prSet/>
      <dgm:spPr/>
      <dgm:t>
        <a:bodyPr/>
        <a:lstStyle/>
        <a:p>
          <a:endParaRPr lang="en-US"/>
        </a:p>
      </dgm:t>
    </dgm:pt>
    <dgm:pt modelId="{869E6B62-F319-4228-BB27-DDC7B626D394}" type="sibTrans" cxnId="{369E5C1F-7A47-4F99-9AA3-74D9C901396F}">
      <dgm:prSet/>
      <dgm:spPr/>
      <dgm:t>
        <a:bodyPr/>
        <a:lstStyle/>
        <a:p>
          <a:endParaRPr lang="en-US"/>
        </a:p>
      </dgm:t>
    </dgm:pt>
    <dgm:pt modelId="{B0FA699F-DE6E-4EE7-86B7-A9B604468A99}">
      <dgm:prSet/>
      <dgm:spPr/>
      <dgm:t>
        <a:bodyPr/>
        <a:lstStyle/>
        <a:p>
          <a:r>
            <a:rPr lang="en-US" b="1" i="0" baseline="0"/>
            <a:t>Si se supera, se obtiene el Certificado de Nivel emitido por el MECD.</a:t>
          </a:r>
          <a:endParaRPr lang="en-US"/>
        </a:p>
      </dgm:t>
    </dgm:pt>
    <dgm:pt modelId="{15CDFC22-8949-4376-9324-83AEFC46FE6A}" type="parTrans" cxnId="{7DDC4C23-D2AD-4816-968D-F1BDFE7498C8}">
      <dgm:prSet/>
      <dgm:spPr/>
      <dgm:t>
        <a:bodyPr/>
        <a:lstStyle/>
        <a:p>
          <a:endParaRPr lang="en-US"/>
        </a:p>
      </dgm:t>
    </dgm:pt>
    <dgm:pt modelId="{01826495-2886-4939-8741-F50A406D4CE2}" type="sibTrans" cxnId="{7DDC4C23-D2AD-4816-968D-F1BDFE7498C8}">
      <dgm:prSet/>
      <dgm:spPr/>
      <dgm:t>
        <a:bodyPr/>
        <a:lstStyle/>
        <a:p>
          <a:endParaRPr lang="en-US"/>
        </a:p>
      </dgm:t>
    </dgm:pt>
    <dgm:pt modelId="{AA326477-2B41-EF46-987A-23CEC9750E8B}" type="pres">
      <dgm:prSet presAssocID="{A7689497-26C7-4728-A2E8-055D5B71B156}" presName="diagram" presStyleCnt="0">
        <dgm:presLayoutVars>
          <dgm:dir/>
          <dgm:resizeHandles val="exact"/>
        </dgm:presLayoutVars>
      </dgm:prSet>
      <dgm:spPr/>
    </dgm:pt>
    <dgm:pt modelId="{79A07608-3DD3-0242-B1D4-8170B353D2F7}" type="pres">
      <dgm:prSet presAssocID="{338DA17E-DEEE-48BC-A5C4-4FAD7B41458D}" presName="node" presStyleLbl="node1" presStyleIdx="0" presStyleCnt="12">
        <dgm:presLayoutVars>
          <dgm:bulletEnabled val="1"/>
        </dgm:presLayoutVars>
      </dgm:prSet>
      <dgm:spPr/>
    </dgm:pt>
    <dgm:pt modelId="{9ED76A5F-BEBC-8B48-86E1-D3B91C83FBBD}" type="pres">
      <dgm:prSet presAssocID="{829F9799-A3FE-459A-BAAE-FF5F31F6D55F}" presName="sibTrans" presStyleCnt="0"/>
      <dgm:spPr/>
    </dgm:pt>
    <dgm:pt modelId="{9C9C6CEC-0704-7F47-BA14-4ABCD337030F}" type="pres">
      <dgm:prSet presAssocID="{96A03C24-AF3C-4D92-8B3E-FA5E1DF04B0C}" presName="node" presStyleLbl="node1" presStyleIdx="1" presStyleCnt="12" custLinFactNeighborX="-2487" custLinFactNeighborY="-513">
        <dgm:presLayoutVars>
          <dgm:bulletEnabled val="1"/>
        </dgm:presLayoutVars>
      </dgm:prSet>
      <dgm:spPr/>
    </dgm:pt>
    <dgm:pt modelId="{27ECFB87-C1CE-8C42-A746-B4F3A0769E99}" type="pres">
      <dgm:prSet presAssocID="{7084CF02-84A4-4702-92D0-590E67E761B9}" presName="sibTrans" presStyleCnt="0"/>
      <dgm:spPr/>
    </dgm:pt>
    <dgm:pt modelId="{3C1D6DCE-A2E9-864A-9AAD-D95507E81121}" type="pres">
      <dgm:prSet presAssocID="{1FB10F38-91AD-4957-B0C2-5A2606D702B7}" presName="node" presStyleLbl="node1" presStyleIdx="2" presStyleCnt="12">
        <dgm:presLayoutVars>
          <dgm:bulletEnabled val="1"/>
        </dgm:presLayoutVars>
      </dgm:prSet>
      <dgm:spPr/>
    </dgm:pt>
    <dgm:pt modelId="{57057596-F993-024C-A9FD-608E87107DD1}" type="pres">
      <dgm:prSet presAssocID="{00D59FA7-705C-4E93-BB99-D255FDC4AE8D}" presName="sibTrans" presStyleCnt="0"/>
      <dgm:spPr/>
    </dgm:pt>
    <dgm:pt modelId="{3487BF8A-0076-B94E-BC88-6AC20FA7706D}" type="pres">
      <dgm:prSet presAssocID="{1770D8BC-190B-43FB-9E41-9F4DCD93F49D}" presName="node" presStyleLbl="node1" presStyleIdx="3" presStyleCnt="12">
        <dgm:presLayoutVars>
          <dgm:bulletEnabled val="1"/>
        </dgm:presLayoutVars>
      </dgm:prSet>
      <dgm:spPr/>
    </dgm:pt>
    <dgm:pt modelId="{E239E399-D938-D747-ACE8-E8E982E39F46}" type="pres">
      <dgm:prSet presAssocID="{BB28B324-D3C5-4FC8-A116-6FAC1C7D9BBA}" presName="sibTrans" presStyleCnt="0"/>
      <dgm:spPr/>
    </dgm:pt>
    <dgm:pt modelId="{2EC1A209-9246-C14F-91F9-4513DEBB0296}" type="pres">
      <dgm:prSet presAssocID="{13B9AE0D-0675-4D54-8894-2EB31ADECFA1}" presName="node" presStyleLbl="node1" presStyleIdx="4" presStyleCnt="12">
        <dgm:presLayoutVars>
          <dgm:bulletEnabled val="1"/>
        </dgm:presLayoutVars>
      </dgm:prSet>
      <dgm:spPr/>
    </dgm:pt>
    <dgm:pt modelId="{A5AE436D-284C-D841-85F0-57C7259017AB}" type="pres">
      <dgm:prSet presAssocID="{01311D20-2618-4DE7-86FD-6747D421211E}" presName="sibTrans" presStyleCnt="0"/>
      <dgm:spPr/>
    </dgm:pt>
    <dgm:pt modelId="{E42D4A17-25A8-0541-ACEB-978A3B29B831}" type="pres">
      <dgm:prSet presAssocID="{A282E5CC-6380-44CE-B5E2-6F4E9C5EB365}" presName="node" presStyleLbl="node1" presStyleIdx="5" presStyleCnt="12">
        <dgm:presLayoutVars>
          <dgm:bulletEnabled val="1"/>
        </dgm:presLayoutVars>
      </dgm:prSet>
      <dgm:spPr/>
    </dgm:pt>
    <dgm:pt modelId="{E4FE1D15-0D6B-DB45-B1A9-B78C5B041B41}" type="pres">
      <dgm:prSet presAssocID="{DBE24C01-F14C-42C9-989A-DD42C4C2E05E}" presName="sibTrans" presStyleCnt="0"/>
      <dgm:spPr/>
    </dgm:pt>
    <dgm:pt modelId="{80FCE4DB-FE2A-544D-B4F2-63220620DBC2}" type="pres">
      <dgm:prSet presAssocID="{4EEA28BD-E69A-43C3-A9D4-3981825A1C10}" presName="node" presStyleLbl="node1" presStyleIdx="6" presStyleCnt="12">
        <dgm:presLayoutVars>
          <dgm:bulletEnabled val="1"/>
        </dgm:presLayoutVars>
      </dgm:prSet>
      <dgm:spPr/>
    </dgm:pt>
    <dgm:pt modelId="{4AA625BA-9495-D341-BA0B-1800AAA87E91}" type="pres">
      <dgm:prSet presAssocID="{2577455C-3291-4EC4-B590-AAA51E74ADFB}" presName="sibTrans" presStyleCnt="0"/>
      <dgm:spPr/>
    </dgm:pt>
    <dgm:pt modelId="{033F7068-A23E-AA49-830A-4D073613125B}" type="pres">
      <dgm:prSet presAssocID="{087F197F-3E61-45A3-B6D5-BB8888B534F7}" presName="node" presStyleLbl="node1" presStyleIdx="7" presStyleCnt="12">
        <dgm:presLayoutVars>
          <dgm:bulletEnabled val="1"/>
        </dgm:presLayoutVars>
      </dgm:prSet>
      <dgm:spPr/>
    </dgm:pt>
    <dgm:pt modelId="{B24F8863-3170-F14F-B767-87DF63F79B49}" type="pres">
      <dgm:prSet presAssocID="{869E6B62-F319-4228-BB27-DDC7B626D394}" presName="sibTrans" presStyleCnt="0"/>
      <dgm:spPr/>
    </dgm:pt>
    <dgm:pt modelId="{5C9B1514-1AEC-3F4B-A0EF-E3EF9CEFE699}" type="pres">
      <dgm:prSet presAssocID="{BF5AFEE1-6117-4C2B-BD9F-504E7D564CE8}" presName="node" presStyleLbl="node1" presStyleIdx="8" presStyleCnt="12">
        <dgm:presLayoutVars>
          <dgm:bulletEnabled val="1"/>
        </dgm:presLayoutVars>
      </dgm:prSet>
      <dgm:spPr/>
    </dgm:pt>
    <dgm:pt modelId="{0EA823A0-4FE4-1C40-A270-18E9437193F8}" type="pres">
      <dgm:prSet presAssocID="{26E4EA1E-EFFD-415C-B38F-2C99F4EE9633}" presName="sibTrans" presStyleCnt="0"/>
      <dgm:spPr/>
    </dgm:pt>
    <dgm:pt modelId="{A57D5069-4937-3A49-86D1-AB7D16B01173}" type="pres">
      <dgm:prSet presAssocID="{C717605F-C07D-4008-AC41-5DE44056727B}" presName="node" presStyleLbl="node1" presStyleIdx="9" presStyleCnt="12">
        <dgm:presLayoutVars>
          <dgm:bulletEnabled val="1"/>
        </dgm:presLayoutVars>
      </dgm:prSet>
      <dgm:spPr/>
    </dgm:pt>
    <dgm:pt modelId="{E36CEE20-D84C-8541-A889-D044ED4E32CC}" type="pres">
      <dgm:prSet presAssocID="{913A671A-3904-4F4F-8800-2939A3A080CA}" presName="sibTrans" presStyleCnt="0"/>
      <dgm:spPr/>
    </dgm:pt>
    <dgm:pt modelId="{5C3A135F-912B-1741-A79A-D93642A51026}" type="pres">
      <dgm:prSet presAssocID="{07401F27-F02E-4ACD-89F4-36272CEEA508}" presName="node" presStyleLbl="node1" presStyleIdx="10" presStyleCnt="12">
        <dgm:presLayoutVars>
          <dgm:bulletEnabled val="1"/>
        </dgm:presLayoutVars>
      </dgm:prSet>
      <dgm:spPr/>
    </dgm:pt>
    <dgm:pt modelId="{03E0057E-B0E1-A04C-8C3F-77C5734FADB3}" type="pres">
      <dgm:prSet presAssocID="{769345CF-9113-41D8-863C-34B49C9E209E}" presName="sibTrans" presStyleCnt="0"/>
      <dgm:spPr/>
    </dgm:pt>
    <dgm:pt modelId="{298710C2-D9EE-A24F-9ADE-D9DD2694A803}" type="pres">
      <dgm:prSet presAssocID="{B0FA699F-DE6E-4EE7-86B7-A9B604468A99}" presName="node" presStyleLbl="node1" presStyleIdx="11" presStyleCnt="12">
        <dgm:presLayoutVars>
          <dgm:bulletEnabled val="1"/>
        </dgm:presLayoutVars>
      </dgm:prSet>
      <dgm:spPr/>
    </dgm:pt>
  </dgm:ptLst>
  <dgm:cxnLst>
    <dgm:cxn modelId="{4D728005-67D1-E046-A6DE-896706684089}" type="presOf" srcId="{07401F27-F02E-4ACD-89F4-36272CEEA508}" destId="{5C3A135F-912B-1741-A79A-D93642A51026}" srcOrd="0" destOrd="0" presId="urn:microsoft.com/office/officeart/2005/8/layout/default"/>
    <dgm:cxn modelId="{314F7B0D-6E30-804C-BAB0-C404841365DD}" type="presOf" srcId="{B0FA699F-DE6E-4EE7-86B7-A9B604468A99}" destId="{298710C2-D9EE-A24F-9ADE-D9DD2694A803}" srcOrd="0" destOrd="0" presId="urn:microsoft.com/office/officeart/2005/8/layout/default"/>
    <dgm:cxn modelId="{5728C81C-476A-3A48-BE75-F7BF2C859CBE}" type="presOf" srcId="{BF5AFEE1-6117-4C2B-BD9F-504E7D564CE8}" destId="{5C9B1514-1AEC-3F4B-A0EF-E3EF9CEFE699}" srcOrd="0" destOrd="0" presId="urn:microsoft.com/office/officeart/2005/8/layout/default"/>
    <dgm:cxn modelId="{369E5C1F-7A47-4F99-9AA3-74D9C901396F}" srcId="{A7689497-26C7-4728-A2E8-055D5B71B156}" destId="{087F197F-3E61-45A3-B6D5-BB8888B534F7}" srcOrd="7" destOrd="0" parTransId="{20CB6ACC-19CA-483F-A171-934222205638}" sibTransId="{869E6B62-F319-4228-BB27-DDC7B626D394}"/>
    <dgm:cxn modelId="{7DDC4C23-D2AD-4816-968D-F1BDFE7498C8}" srcId="{A7689497-26C7-4728-A2E8-055D5B71B156}" destId="{B0FA699F-DE6E-4EE7-86B7-A9B604468A99}" srcOrd="11" destOrd="0" parTransId="{15CDFC22-8949-4376-9324-83AEFC46FE6A}" sibTransId="{01826495-2886-4939-8741-F50A406D4CE2}"/>
    <dgm:cxn modelId="{15123624-A171-4EA6-82E4-E6CDEE98400C}" srcId="{A7689497-26C7-4728-A2E8-055D5B71B156}" destId="{13B9AE0D-0675-4D54-8894-2EB31ADECFA1}" srcOrd="4" destOrd="0" parTransId="{1DDEB4B3-F6F0-4AED-AE37-96BEB0587580}" sibTransId="{01311D20-2618-4DE7-86FD-6747D421211E}"/>
    <dgm:cxn modelId="{8F7DB833-3DA5-43D0-BF28-49FFB687EF80}" srcId="{A7689497-26C7-4728-A2E8-055D5B71B156}" destId="{96A03C24-AF3C-4D92-8B3E-FA5E1DF04B0C}" srcOrd="1" destOrd="0" parTransId="{3EF8DF5C-5E8A-4BDE-99D6-4ACA12CD8567}" sibTransId="{7084CF02-84A4-4702-92D0-590E67E761B9}"/>
    <dgm:cxn modelId="{ED3BAC5E-80CA-45E2-9CA5-BE899F7B54B9}" srcId="{A7689497-26C7-4728-A2E8-055D5B71B156}" destId="{338DA17E-DEEE-48BC-A5C4-4FAD7B41458D}" srcOrd="0" destOrd="0" parTransId="{83BACA9A-CE9C-4936-B944-4CAC00F80966}" sibTransId="{829F9799-A3FE-459A-BAAE-FF5F31F6D55F}"/>
    <dgm:cxn modelId="{E63D0561-28B6-4D03-BE8F-2184F3F9A438}" srcId="{A7689497-26C7-4728-A2E8-055D5B71B156}" destId="{1FB10F38-91AD-4957-B0C2-5A2606D702B7}" srcOrd="2" destOrd="0" parTransId="{92BBF12B-A10C-416A-8F11-86B05395A60B}" sibTransId="{00D59FA7-705C-4E93-BB99-D255FDC4AE8D}"/>
    <dgm:cxn modelId="{B8A2DA63-DCCF-6B43-911E-7C8134999783}" type="presOf" srcId="{338DA17E-DEEE-48BC-A5C4-4FAD7B41458D}" destId="{79A07608-3DD3-0242-B1D4-8170B353D2F7}" srcOrd="0" destOrd="0" presId="urn:microsoft.com/office/officeart/2005/8/layout/default"/>
    <dgm:cxn modelId="{B2617F6C-9764-3348-8EC0-82935ED8B633}" type="presOf" srcId="{C717605F-C07D-4008-AC41-5DE44056727B}" destId="{A57D5069-4937-3A49-86D1-AB7D16B01173}" srcOrd="0" destOrd="0" presId="urn:microsoft.com/office/officeart/2005/8/layout/default"/>
    <dgm:cxn modelId="{6ADC2382-70F6-483C-9CA0-54FFA0D7F296}" srcId="{A7689497-26C7-4728-A2E8-055D5B71B156}" destId="{4EEA28BD-E69A-43C3-A9D4-3981825A1C10}" srcOrd="6" destOrd="0" parTransId="{0C3F06DD-61B4-40B0-80A6-32D0449CB3A1}" sibTransId="{2577455C-3291-4EC4-B590-AAA51E74ADFB}"/>
    <dgm:cxn modelId="{ACC59582-ADDC-4720-962B-E5F885C805E1}" srcId="{A7689497-26C7-4728-A2E8-055D5B71B156}" destId="{BF5AFEE1-6117-4C2B-BD9F-504E7D564CE8}" srcOrd="8" destOrd="0" parTransId="{EAC35CAF-8E99-41B5-BC36-5CFC82DE9488}" sibTransId="{26E4EA1E-EFFD-415C-B38F-2C99F4EE9633}"/>
    <dgm:cxn modelId="{D1F7F488-5441-489D-AE7A-EDA1978D8C67}" srcId="{A7689497-26C7-4728-A2E8-055D5B71B156}" destId="{07401F27-F02E-4ACD-89F4-36272CEEA508}" srcOrd="10" destOrd="0" parTransId="{438CAD4B-5926-4461-8455-238BAAE6F4B6}" sibTransId="{769345CF-9113-41D8-863C-34B49C9E209E}"/>
    <dgm:cxn modelId="{4FE3CA8E-DBA0-7842-B95F-FD3F2EA40D80}" type="presOf" srcId="{13B9AE0D-0675-4D54-8894-2EB31ADECFA1}" destId="{2EC1A209-9246-C14F-91F9-4513DEBB0296}" srcOrd="0" destOrd="0" presId="urn:microsoft.com/office/officeart/2005/8/layout/default"/>
    <dgm:cxn modelId="{541EFE94-3C6F-9E47-B0A2-A55D16620E00}" type="presOf" srcId="{1770D8BC-190B-43FB-9E41-9F4DCD93F49D}" destId="{3487BF8A-0076-B94E-BC88-6AC20FA7706D}" srcOrd="0" destOrd="0" presId="urn:microsoft.com/office/officeart/2005/8/layout/default"/>
    <dgm:cxn modelId="{9BE7659A-85CA-0241-A809-A618D5199EA7}" type="presOf" srcId="{4EEA28BD-E69A-43C3-A9D4-3981825A1C10}" destId="{80FCE4DB-FE2A-544D-B4F2-63220620DBC2}" srcOrd="0" destOrd="0" presId="urn:microsoft.com/office/officeart/2005/8/layout/default"/>
    <dgm:cxn modelId="{8F1D13A6-D89A-F346-BE4E-C80D460B6A74}" type="presOf" srcId="{087F197F-3E61-45A3-B6D5-BB8888B534F7}" destId="{033F7068-A23E-AA49-830A-4D073613125B}" srcOrd="0" destOrd="0" presId="urn:microsoft.com/office/officeart/2005/8/layout/default"/>
    <dgm:cxn modelId="{3CBFE6AA-01A6-B343-8AA7-7D858CA94961}" type="presOf" srcId="{A282E5CC-6380-44CE-B5E2-6F4E9C5EB365}" destId="{E42D4A17-25A8-0541-ACEB-978A3B29B831}" srcOrd="0" destOrd="0" presId="urn:microsoft.com/office/officeart/2005/8/layout/default"/>
    <dgm:cxn modelId="{547366B4-2F91-44FB-9521-FF3577F0889A}" srcId="{A7689497-26C7-4728-A2E8-055D5B71B156}" destId="{1770D8BC-190B-43FB-9E41-9F4DCD93F49D}" srcOrd="3" destOrd="0" parTransId="{2BF0E6DB-A13A-4444-AE39-7D4D45BFC2BA}" sibTransId="{BB28B324-D3C5-4FC8-A116-6FAC1C7D9BBA}"/>
    <dgm:cxn modelId="{BED025C6-6CE5-5A45-811A-462ADBE14D95}" type="presOf" srcId="{A7689497-26C7-4728-A2E8-055D5B71B156}" destId="{AA326477-2B41-EF46-987A-23CEC9750E8B}" srcOrd="0" destOrd="0" presId="urn:microsoft.com/office/officeart/2005/8/layout/default"/>
    <dgm:cxn modelId="{61F45BCA-32D7-B440-8270-9B8C1CC97152}" type="presOf" srcId="{1FB10F38-91AD-4957-B0C2-5A2606D702B7}" destId="{3C1D6DCE-A2E9-864A-9AAD-D95507E81121}" srcOrd="0" destOrd="0" presId="urn:microsoft.com/office/officeart/2005/8/layout/default"/>
    <dgm:cxn modelId="{4CC3F2D8-494A-432B-B444-247D1B4E3A56}" srcId="{A7689497-26C7-4728-A2E8-055D5B71B156}" destId="{A282E5CC-6380-44CE-B5E2-6F4E9C5EB365}" srcOrd="5" destOrd="0" parTransId="{70BB6AAB-7859-4E6A-86C2-FCB6082040C4}" sibTransId="{DBE24C01-F14C-42C9-989A-DD42C4C2E05E}"/>
    <dgm:cxn modelId="{865DD3F3-38DC-BC4E-B7BA-63AA03A2F92F}" type="presOf" srcId="{96A03C24-AF3C-4D92-8B3E-FA5E1DF04B0C}" destId="{9C9C6CEC-0704-7F47-BA14-4ABCD337030F}" srcOrd="0" destOrd="0" presId="urn:microsoft.com/office/officeart/2005/8/layout/default"/>
    <dgm:cxn modelId="{D573F8F3-266A-4561-83B0-2BA530C1273C}" srcId="{A7689497-26C7-4728-A2E8-055D5B71B156}" destId="{C717605F-C07D-4008-AC41-5DE44056727B}" srcOrd="9" destOrd="0" parTransId="{4CBB88AF-C3DD-430F-BC68-E8158C388552}" sibTransId="{913A671A-3904-4F4F-8800-2939A3A080CA}"/>
    <dgm:cxn modelId="{50422C93-7C83-E447-9AFF-394117FB9CED}" type="presParOf" srcId="{AA326477-2B41-EF46-987A-23CEC9750E8B}" destId="{79A07608-3DD3-0242-B1D4-8170B353D2F7}" srcOrd="0" destOrd="0" presId="urn:microsoft.com/office/officeart/2005/8/layout/default"/>
    <dgm:cxn modelId="{87632ED8-CE6B-CA48-A6DC-36F705463936}" type="presParOf" srcId="{AA326477-2B41-EF46-987A-23CEC9750E8B}" destId="{9ED76A5F-BEBC-8B48-86E1-D3B91C83FBBD}" srcOrd="1" destOrd="0" presId="urn:microsoft.com/office/officeart/2005/8/layout/default"/>
    <dgm:cxn modelId="{FF9317B8-ECD0-7F46-83CE-0E1B650AB775}" type="presParOf" srcId="{AA326477-2B41-EF46-987A-23CEC9750E8B}" destId="{9C9C6CEC-0704-7F47-BA14-4ABCD337030F}" srcOrd="2" destOrd="0" presId="urn:microsoft.com/office/officeart/2005/8/layout/default"/>
    <dgm:cxn modelId="{C7A15420-0D98-ED43-964E-4FEE27EA7417}" type="presParOf" srcId="{AA326477-2B41-EF46-987A-23CEC9750E8B}" destId="{27ECFB87-C1CE-8C42-A746-B4F3A0769E99}" srcOrd="3" destOrd="0" presId="urn:microsoft.com/office/officeart/2005/8/layout/default"/>
    <dgm:cxn modelId="{E9A0C971-3863-EE4C-A21E-AD1245C5DB0F}" type="presParOf" srcId="{AA326477-2B41-EF46-987A-23CEC9750E8B}" destId="{3C1D6DCE-A2E9-864A-9AAD-D95507E81121}" srcOrd="4" destOrd="0" presId="urn:microsoft.com/office/officeart/2005/8/layout/default"/>
    <dgm:cxn modelId="{C01F072C-B260-6A46-9F92-11CE91E7F4B4}" type="presParOf" srcId="{AA326477-2B41-EF46-987A-23CEC9750E8B}" destId="{57057596-F993-024C-A9FD-608E87107DD1}" srcOrd="5" destOrd="0" presId="urn:microsoft.com/office/officeart/2005/8/layout/default"/>
    <dgm:cxn modelId="{42BFC683-03C2-954C-B23C-075CF48A4DD0}" type="presParOf" srcId="{AA326477-2B41-EF46-987A-23CEC9750E8B}" destId="{3487BF8A-0076-B94E-BC88-6AC20FA7706D}" srcOrd="6" destOrd="0" presId="urn:microsoft.com/office/officeart/2005/8/layout/default"/>
    <dgm:cxn modelId="{68817294-935C-9B45-AC9B-97300CD2E83F}" type="presParOf" srcId="{AA326477-2B41-EF46-987A-23CEC9750E8B}" destId="{E239E399-D938-D747-ACE8-E8E982E39F46}" srcOrd="7" destOrd="0" presId="urn:microsoft.com/office/officeart/2005/8/layout/default"/>
    <dgm:cxn modelId="{F38922DE-FA51-6A41-85B1-7368AFA92790}" type="presParOf" srcId="{AA326477-2B41-EF46-987A-23CEC9750E8B}" destId="{2EC1A209-9246-C14F-91F9-4513DEBB0296}" srcOrd="8" destOrd="0" presId="urn:microsoft.com/office/officeart/2005/8/layout/default"/>
    <dgm:cxn modelId="{ACA39CED-E499-A443-A23A-87B1C16C1356}" type="presParOf" srcId="{AA326477-2B41-EF46-987A-23CEC9750E8B}" destId="{A5AE436D-284C-D841-85F0-57C7259017AB}" srcOrd="9" destOrd="0" presId="urn:microsoft.com/office/officeart/2005/8/layout/default"/>
    <dgm:cxn modelId="{F8DB17F0-8A2C-1D4F-AC49-61E71DA02348}" type="presParOf" srcId="{AA326477-2B41-EF46-987A-23CEC9750E8B}" destId="{E42D4A17-25A8-0541-ACEB-978A3B29B831}" srcOrd="10" destOrd="0" presId="urn:microsoft.com/office/officeart/2005/8/layout/default"/>
    <dgm:cxn modelId="{47835A65-1708-F448-92CA-F32EAF18C98C}" type="presParOf" srcId="{AA326477-2B41-EF46-987A-23CEC9750E8B}" destId="{E4FE1D15-0D6B-DB45-B1A9-B78C5B041B41}" srcOrd="11" destOrd="0" presId="urn:microsoft.com/office/officeart/2005/8/layout/default"/>
    <dgm:cxn modelId="{03557B9C-CF77-2245-A913-CE9EE6963D9A}" type="presParOf" srcId="{AA326477-2B41-EF46-987A-23CEC9750E8B}" destId="{80FCE4DB-FE2A-544D-B4F2-63220620DBC2}" srcOrd="12" destOrd="0" presId="urn:microsoft.com/office/officeart/2005/8/layout/default"/>
    <dgm:cxn modelId="{44C82970-BFB1-3A48-B45C-958E977B7996}" type="presParOf" srcId="{AA326477-2B41-EF46-987A-23CEC9750E8B}" destId="{4AA625BA-9495-D341-BA0B-1800AAA87E91}" srcOrd="13" destOrd="0" presId="urn:microsoft.com/office/officeart/2005/8/layout/default"/>
    <dgm:cxn modelId="{CB24370A-04CF-024F-BEC3-C1E6375914F5}" type="presParOf" srcId="{AA326477-2B41-EF46-987A-23CEC9750E8B}" destId="{033F7068-A23E-AA49-830A-4D073613125B}" srcOrd="14" destOrd="0" presId="urn:microsoft.com/office/officeart/2005/8/layout/default"/>
    <dgm:cxn modelId="{C38C3C70-7CDB-3B48-B0D2-B3509ADE1B71}" type="presParOf" srcId="{AA326477-2B41-EF46-987A-23CEC9750E8B}" destId="{B24F8863-3170-F14F-B767-87DF63F79B49}" srcOrd="15" destOrd="0" presId="urn:microsoft.com/office/officeart/2005/8/layout/default"/>
    <dgm:cxn modelId="{0B084FAC-5802-374F-8080-69B12FEA66E2}" type="presParOf" srcId="{AA326477-2B41-EF46-987A-23CEC9750E8B}" destId="{5C9B1514-1AEC-3F4B-A0EF-E3EF9CEFE699}" srcOrd="16" destOrd="0" presId="urn:microsoft.com/office/officeart/2005/8/layout/default"/>
    <dgm:cxn modelId="{912B1DEE-9749-C740-852B-4655C31A684B}" type="presParOf" srcId="{AA326477-2B41-EF46-987A-23CEC9750E8B}" destId="{0EA823A0-4FE4-1C40-A270-18E9437193F8}" srcOrd="17" destOrd="0" presId="urn:microsoft.com/office/officeart/2005/8/layout/default"/>
    <dgm:cxn modelId="{4371753C-EC47-8D40-8876-834B3CF25482}" type="presParOf" srcId="{AA326477-2B41-EF46-987A-23CEC9750E8B}" destId="{A57D5069-4937-3A49-86D1-AB7D16B01173}" srcOrd="18" destOrd="0" presId="urn:microsoft.com/office/officeart/2005/8/layout/default"/>
    <dgm:cxn modelId="{2825E8F3-E795-9943-9160-923D0E9836B7}" type="presParOf" srcId="{AA326477-2B41-EF46-987A-23CEC9750E8B}" destId="{E36CEE20-D84C-8541-A889-D044ED4E32CC}" srcOrd="19" destOrd="0" presId="urn:microsoft.com/office/officeart/2005/8/layout/default"/>
    <dgm:cxn modelId="{7FB0D8B2-CD78-0E4F-A289-16A971909D2E}" type="presParOf" srcId="{AA326477-2B41-EF46-987A-23CEC9750E8B}" destId="{5C3A135F-912B-1741-A79A-D93642A51026}" srcOrd="20" destOrd="0" presId="urn:microsoft.com/office/officeart/2005/8/layout/default"/>
    <dgm:cxn modelId="{57E3CC8D-A47E-9644-8A58-DAFA1CF1C3C6}" type="presParOf" srcId="{AA326477-2B41-EF46-987A-23CEC9750E8B}" destId="{03E0057E-B0E1-A04C-8C3F-77C5734FADB3}" srcOrd="21" destOrd="0" presId="urn:microsoft.com/office/officeart/2005/8/layout/default"/>
    <dgm:cxn modelId="{3D6625D0-2419-6E47-9B81-DEA661DD6BCD}" type="presParOf" srcId="{AA326477-2B41-EF46-987A-23CEC9750E8B}" destId="{298710C2-D9EE-A24F-9ADE-D9DD2694A803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4EE55-2F40-F940-B42D-025D6C54443D}">
      <dsp:nvSpPr>
        <dsp:cNvPr id="0" name=""/>
        <dsp:cNvSpPr/>
      </dsp:nvSpPr>
      <dsp:spPr>
        <a:xfrm>
          <a:off x="807" y="866410"/>
          <a:ext cx="2835090" cy="18002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EFC5F-9B2F-9C40-9D1A-AED9E060AD17}">
      <dsp:nvSpPr>
        <dsp:cNvPr id="0" name=""/>
        <dsp:cNvSpPr/>
      </dsp:nvSpPr>
      <dsp:spPr>
        <a:xfrm>
          <a:off x="315817" y="1165669"/>
          <a:ext cx="2835090" cy="18002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baseline="0"/>
            <a:t>Las siglas ALCE corresponden a la denominación </a:t>
          </a:r>
          <a:r>
            <a:rPr lang="en-US" sz="1600" b="0" i="1" kern="1200" baseline="0"/>
            <a:t>Agrupación de Lengua y Cultura Españolas</a:t>
          </a:r>
          <a:r>
            <a:rPr lang="en-US" sz="1600" b="0" i="0" kern="1200" baseline="0"/>
            <a:t>, Programa regulado por el Ministerio de Educación.</a:t>
          </a:r>
          <a:endParaRPr lang="en-US" sz="1600" kern="1200"/>
        </a:p>
      </dsp:txBody>
      <dsp:txXfrm>
        <a:off x="368545" y="1218397"/>
        <a:ext cx="2729634" cy="1694826"/>
      </dsp:txXfrm>
    </dsp:sp>
    <dsp:sp modelId="{24ADD060-0663-5042-B17C-153A70944759}">
      <dsp:nvSpPr>
        <dsp:cNvPr id="0" name=""/>
        <dsp:cNvSpPr/>
      </dsp:nvSpPr>
      <dsp:spPr>
        <a:xfrm>
          <a:off x="3465918" y="866410"/>
          <a:ext cx="2835090" cy="18002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52C96B-29AF-3444-91BA-EA7F358228BC}">
      <dsp:nvSpPr>
        <dsp:cNvPr id="0" name=""/>
        <dsp:cNvSpPr/>
      </dsp:nvSpPr>
      <dsp:spPr>
        <a:xfrm>
          <a:off x="3780928" y="1165669"/>
          <a:ext cx="2835090" cy="18002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baseline="0"/>
            <a:t>Dicho Programa, presente en numerosos países,  acerca la lengua y la cultura españolas de manera complementaria a miles de ciudadanos españoles en diferentes países.</a:t>
          </a:r>
          <a:endParaRPr lang="en-US" sz="1600" kern="1200"/>
        </a:p>
      </dsp:txBody>
      <dsp:txXfrm>
        <a:off x="3833656" y="1218397"/>
        <a:ext cx="2729634" cy="16948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07608-3DD3-0242-B1D4-8170B353D2F7}">
      <dsp:nvSpPr>
        <dsp:cNvPr id="0" name=""/>
        <dsp:cNvSpPr/>
      </dsp:nvSpPr>
      <dsp:spPr>
        <a:xfrm>
          <a:off x="630081" y="662"/>
          <a:ext cx="2376821" cy="1426092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 baseline="0" dirty="0">
              <a:solidFill>
                <a:schemeClr val="tx1"/>
              </a:solidFill>
            </a:rPr>
            <a:t>Los </a:t>
          </a:r>
          <a:r>
            <a:rPr lang="en-US" sz="1600" b="1" i="0" kern="1200" baseline="0" dirty="0" err="1">
              <a:solidFill>
                <a:schemeClr val="tx1"/>
              </a:solidFill>
            </a:rPr>
            <a:t>cursos</a:t>
          </a:r>
          <a:r>
            <a:rPr lang="en-US" sz="1600" b="1" i="0" kern="1200" baseline="0" dirty="0">
              <a:solidFill>
                <a:schemeClr val="tx1"/>
              </a:solidFill>
            </a:rPr>
            <a:t> que </a:t>
          </a:r>
          <a:r>
            <a:rPr lang="en-US" sz="1600" b="1" i="0" kern="1200" baseline="0" dirty="0" err="1">
              <a:solidFill>
                <a:schemeClr val="tx1"/>
              </a:solidFill>
            </a:rPr>
            <a:t>realizan</a:t>
          </a:r>
          <a:r>
            <a:rPr lang="en-US" sz="1600" b="1" i="0" kern="1200" baseline="0" dirty="0">
              <a:solidFill>
                <a:schemeClr val="tx1"/>
              </a:solidFill>
            </a:rPr>
            <a:t> </a:t>
          </a:r>
          <a:r>
            <a:rPr lang="en-US" sz="1600" b="1" i="0" kern="1200" baseline="0" dirty="0" err="1">
              <a:solidFill>
                <a:schemeClr val="tx1"/>
              </a:solidFill>
            </a:rPr>
            <a:t>pruebas</a:t>
          </a:r>
          <a:r>
            <a:rPr lang="en-US" sz="1600" b="1" i="0" kern="1200" baseline="0" dirty="0">
              <a:solidFill>
                <a:schemeClr val="tx1"/>
              </a:solidFill>
            </a:rPr>
            <a:t> de </a:t>
          </a:r>
          <a:r>
            <a:rPr lang="en-US" sz="1600" b="1" i="0" kern="1200" baseline="0" dirty="0" err="1">
              <a:solidFill>
                <a:schemeClr val="tx1"/>
              </a:solidFill>
            </a:rPr>
            <a:t>nivel</a:t>
          </a:r>
          <a:r>
            <a:rPr lang="en-US" sz="1600" b="1" i="0" kern="1200" baseline="0" dirty="0">
              <a:solidFill>
                <a:schemeClr val="tx1"/>
              </a:solidFill>
            </a:rPr>
            <a:t> son: A1, A2.2, B1.2, B2.2, y C1.3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630081" y="662"/>
        <a:ext cx="2376821" cy="1426092"/>
      </dsp:txXfrm>
    </dsp:sp>
    <dsp:sp modelId="{9C9C6CEC-0704-7F47-BA14-4ABCD337030F}">
      <dsp:nvSpPr>
        <dsp:cNvPr id="0" name=""/>
        <dsp:cNvSpPr/>
      </dsp:nvSpPr>
      <dsp:spPr>
        <a:xfrm>
          <a:off x="3185473" y="0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i="0" u="sng" kern="1200" baseline="0" dirty="0"/>
            <a:t>A1 y A2</a:t>
          </a:r>
          <a:endParaRPr lang="en-US" sz="2800" kern="1200" dirty="0"/>
        </a:p>
      </dsp:txBody>
      <dsp:txXfrm>
        <a:off x="3185473" y="0"/>
        <a:ext cx="2376821" cy="1426092"/>
      </dsp:txXfrm>
    </dsp:sp>
    <dsp:sp modelId="{3C1D6DCE-A2E9-864A-9AAD-D95507E81121}">
      <dsp:nvSpPr>
        <dsp:cNvPr id="0" name=""/>
        <dsp:cNvSpPr/>
      </dsp:nvSpPr>
      <dsp:spPr>
        <a:xfrm>
          <a:off x="5859088" y="662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i="0" u="sng" kern="1200" baseline="0" dirty="0"/>
            <a:t>B1</a:t>
          </a:r>
          <a:r>
            <a:rPr lang="es-ES" sz="2800" b="1" i="0" u="sng" kern="1200" baseline="0" dirty="0"/>
            <a:t> y</a:t>
          </a:r>
          <a:r>
            <a:rPr lang="en-US" sz="2800" b="1" i="0" u="sng" kern="1200" baseline="0" dirty="0"/>
            <a:t> B2</a:t>
          </a:r>
          <a:r>
            <a:rPr lang="en-US" sz="1400" b="1" i="0" u="sng" kern="1200" baseline="0" dirty="0"/>
            <a:t> </a:t>
          </a:r>
          <a:endParaRPr lang="en-US" sz="1400" kern="1200" dirty="0"/>
        </a:p>
      </dsp:txBody>
      <dsp:txXfrm>
        <a:off x="5859088" y="662"/>
        <a:ext cx="2376821" cy="1426092"/>
      </dsp:txXfrm>
    </dsp:sp>
    <dsp:sp modelId="{3487BF8A-0076-B94E-BC88-6AC20FA7706D}">
      <dsp:nvSpPr>
        <dsp:cNvPr id="0" name=""/>
        <dsp:cNvSpPr/>
      </dsp:nvSpPr>
      <dsp:spPr>
        <a:xfrm>
          <a:off x="8473591" y="662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i="0" u="sng" kern="1200" baseline="0" dirty="0"/>
            <a:t>C1</a:t>
          </a:r>
          <a:endParaRPr lang="en-US" sz="2800" kern="1200" dirty="0"/>
        </a:p>
      </dsp:txBody>
      <dsp:txXfrm>
        <a:off x="8473591" y="662"/>
        <a:ext cx="2376821" cy="1426092"/>
      </dsp:txXfrm>
    </dsp:sp>
    <dsp:sp modelId="{2EC1A209-9246-C14F-91F9-4513DEBB0296}">
      <dsp:nvSpPr>
        <dsp:cNvPr id="0" name=""/>
        <dsp:cNvSpPr/>
      </dsp:nvSpPr>
      <dsp:spPr>
        <a:xfrm>
          <a:off x="630081" y="1664437"/>
          <a:ext cx="2376821" cy="1426092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>
            <a:solidFill>
              <a:schemeClr val="tx1"/>
            </a:solidFill>
          </a:endParaRPr>
        </a:p>
      </dsp:txBody>
      <dsp:txXfrm>
        <a:off x="630081" y="1664437"/>
        <a:ext cx="2376821" cy="1426092"/>
      </dsp:txXfrm>
    </dsp:sp>
    <dsp:sp modelId="{E42D4A17-25A8-0541-ACEB-978A3B29B831}">
      <dsp:nvSpPr>
        <dsp:cNvPr id="0" name=""/>
        <dsp:cNvSpPr/>
      </dsp:nvSpPr>
      <dsp:spPr>
        <a:xfrm>
          <a:off x="3244585" y="1664437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baseline="0" dirty="0" err="1"/>
            <a:t>Pruebas</a:t>
          </a:r>
          <a:r>
            <a:rPr lang="en-US" sz="1600" b="0" i="0" kern="1200" baseline="0" dirty="0"/>
            <a:t>  finales A1 y A2 </a:t>
          </a:r>
          <a:r>
            <a:rPr lang="en-US" sz="1600" b="0" i="0" kern="1200" baseline="0" dirty="0" err="1"/>
            <a:t>en</a:t>
          </a:r>
          <a:r>
            <a:rPr lang="en-US" sz="1600" b="0" i="0" kern="1200" baseline="0" dirty="0"/>
            <a:t> </a:t>
          </a:r>
          <a:r>
            <a:rPr lang="en-US" sz="1600" b="0" i="0" kern="1200" baseline="0" dirty="0" err="1"/>
            <a:t>el</a:t>
          </a:r>
          <a:r>
            <a:rPr lang="en-US" sz="1600" b="0" i="0" kern="1200" baseline="0" dirty="0"/>
            <a:t> Aula habitual: a finales de </a:t>
          </a:r>
          <a:r>
            <a:rPr lang="en-US" sz="1600" b="0" i="0" kern="1200" baseline="0" dirty="0" err="1"/>
            <a:t>octubre</a:t>
          </a:r>
          <a:r>
            <a:rPr lang="en-US" sz="1600" b="0" i="0" kern="1200" baseline="0" dirty="0"/>
            <a:t> o </a:t>
          </a:r>
          <a:r>
            <a:rPr lang="en-US" sz="1600" b="0" i="0" kern="1200" baseline="0" dirty="0" err="1"/>
            <a:t>principios</a:t>
          </a:r>
          <a:r>
            <a:rPr lang="en-US" sz="1600" b="0" i="0" kern="1200" baseline="0" dirty="0"/>
            <a:t> de </a:t>
          </a:r>
          <a:r>
            <a:rPr lang="en-US" sz="1600" b="0" i="0" kern="1200" baseline="0" dirty="0" err="1"/>
            <a:t>noviembre</a:t>
          </a:r>
          <a:r>
            <a:rPr lang="en-US" sz="1600" b="0" i="0" kern="1200" baseline="0" dirty="0"/>
            <a:t>.</a:t>
          </a:r>
          <a:endParaRPr lang="en-US" sz="1600" kern="1200" dirty="0"/>
        </a:p>
      </dsp:txBody>
      <dsp:txXfrm>
        <a:off x="3244585" y="1664437"/>
        <a:ext cx="2376821" cy="1426092"/>
      </dsp:txXfrm>
    </dsp:sp>
    <dsp:sp modelId="{80FCE4DB-FE2A-544D-B4F2-63220620DBC2}">
      <dsp:nvSpPr>
        <dsp:cNvPr id="0" name=""/>
        <dsp:cNvSpPr/>
      </dsp:nvSpPr>
      <dsp:spPr>
        <a:xfrm>
          <a:off x="5859088" y="1664437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baseline="0" dirty="0" err="1"/>
            <a:t>Pruebas</a:t>
          </a:r>
          <a:r>
            <a:rPr lang="en-US" sz="1400" b="0" i="0" kern="1200" baseline="0" dirty="0"/>
            <a:t>  finales  </a:t>
          </a:r>
          <a:r>
            <a:rPr lang="en-US" sz="1400" b="0" i="0" kern="1200" baseline="0" dirty="0" err="1"/>
            <a:t>centralizadas</a:t>
          </a:r>
          <a:r>
            <a:rPr lang="en-US" sz="1400" b="0" i="0" kern="1200" baseline="0" dirty="0"/>
            <a:t> (B1 </a:t>
          </a:r>
          <a:r>
            <a:rPr lang="en-US" sz="1400" b="0" i="0" kern="1200" baseline="0" dirty="0" err="1"/>
            <a:t>en</a:t>
          </a:r>
          <a:r>
            <a:rPr lang="en-US" sz="1400" b="0" i="0" kern="1200" baseline="0" dirty="0"/>
            <a:t> </a:t>
          </a:r>
          <a:r>
            <a:rPr lang="en-US" sz="1400" b="0" i="0" kern="1200" baseline="0" dirty="0" err="1"/>
            <a:t>el</a:t>
          </a:r>
          <a:r>
            <a:rPr lang="en-US" sz="1400" b="0" i="0" kern="1200" baseline="0" dirty="0"/>
            <a:t> Aula </a:t>
          </a:r>
          <a:r>
            <a:rPr lang="en-US" sz="1400" b="0" i="0" kern="1200" baseline="0" dirty="0" err="1"/>
            <a:t>en</a:t>
          </a:r>
          <a:r>
            <a:rPr lang="en-US" sz="1400" b="0" i="0" kern="1200" baseline="0" dirty="0"/>
            <a:t> </a:t>
          </a:r>
          <a:r>
            <a:rPr lang="en-US" sz="1400" b="0" i="0" kern="1200" baseline="0" dirty="0" err="1"/>
            <a:t>casos</a:t>
          </a:r>
          <a:r>
            <a:rPr lang="en-US" sz="1400" b="0" i="0" kern="1200" baseline="0" dirty="0"/>
            <a:t> </a:t>
          </a:r>
          <a:r>
            <a:rPr lang="en-US" sz="1400" b="0" i="0" kern="1200" baseline="0" dirty="0" err="1"/>
            <a:t>excepcionales</a:t>
          </a:r>
          <a:r>
            <a:rPr lang="en-US" sz="1400" b="0" i="0" kern="1200" baseline="0" dirty="0"/>
            <a:t>). Al </a:t>
          </a:r>
          <a:r>
            <a:rPr lang="en-US" sz="1400" b="0" i="0" kern="1200" baseline="0" dirty="0" err="1"/>
            <a:t>superar</a:t>
          </a:r>
          <a:r>
            <a:rPr lang="en-US" sz="1400" b="0" i="0" kern="1200" baseline="0" dirty="0"/>
            <a:t> las </a:t>
          </a:r>
          <a:r>
            <a:rPr lang="en-US" sz="1400" b="0" i="0" kern="1200" baseline="0" dirty="0" err="1"/>
            <a:t>pruebas</a:t>
          </a:r>
          <a:r>
            <a:rPr lang="en-US" sz="1400" b="0" i="0" kern="1200" baseline="0" dirty="0"/>
            <a:t>: </a:t>
          </a:r>
          <a:r>
            <a:rPr lang="en-US" sz="1400" b="0" i="0" kern="1200" baseline="0" dirty="0" err="1"/>
            <a:t>promoción</a:t>
          </a:r>
          <a:r>
            <a:rPr lang="es-ES" sz="1400" b="0" i="0" kern="1200" baseline="0" dirty="0"/>
            <a:t> al B2 o al C1, en su caso.</a:t>
          </a:r>
          <a:endParaRPr lang="en-US" sz="1400" kern="1200" dirty="0"/>
        </a:p>
      </dsp:txBody>
      <dsp:txXfrm>
        <a:off x="5859088" y="1664437"/>
        <a:ext cx="2376821" cy="1426092"/>
      </dsp:txXfrm>
    </dsp:sp>
    <dsp:sp modelId="{033F7068-A23E-AA49-830A-4D073613125B}">
      <dsp:nvSpPr>
        <dsp:cNvPr id="0" name=""/>
        <dsp:cNvSpPr/>
      </dsp:nvSpPr>
      <dsp:spPr>
        <a:xfrm>
          <a:off x="8473591" y="1664437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baseline="0" dirty="0"/>
            <a:t>Pruebas  finales  centralizadas.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baseline="0" dirty="0"/>
            <a:t>Si no</a:t>
          </a:r>
          <a:r>
            <a:rPr lang="en-US" sz="1200" b="0" i="0" kern="1200" baseline="0" dirty="0"/>
            <a:t> se </a:t>
          </a:r>
          <a:r>
            <a:rPr lang="en-US" sz="1200" b="0" i="0" kern="1200" baseline="0" dirty="0" err="1"/>
            <a:t>supera</a:t>
          </a:r>
          <a:r>
            <a:rPr lang="en-US" sz="1200" b="0" i="0" kern="1200" baseline="0" dirty="0"/>
            <a:t> la </a:t>
          </a:r>
          <a:r>
            <a:rPr lang="en-US" sz="1200" b="0" i="0" kern="1200" baseline="0" dirty="0" err="1"/>
            <a:t>prueba</a:t>
          </a:r>
          <a:r>
            <a:rPr lang="en-US" sz="1200" b="0" i="0" kern="1200" baseline="0" dirty="0"/>
            <a:t>, 1 </a:t>
          </a:r>
          <a:r>
            <a:rPr lang="en-US" sz="1200" b="0" i="0" kern="1200" baseline="0" dirty="0" err="1"/>
            <a:t>año</a:t>
          </a:r>
          <a:r>
            <a:rPr lang="en-US" sz="1200" b="0" i="0" kern="1200" baseline="0" dirty="0"/>
            <a:t> + </a:t>
          </a:r>
          <a:r>
            <a:rPr lang="en-US" sz="1200" b="0" i="0" kern="1200" baseline="0" dirty="0" err="1"/>
            <a:t>en</a:t>
          </a:r>
          <a:r>
            <a:rPr lang="en-US" sz="1200" b="0" i="0" kern="1200" baseline="0" dirty="0"/>
            <a:t> ALCE </a:t>
          </a:r>
          <a:r>
            <a:rPr lang="en-US" sz="1200" b="0" i="0" kern="1200" baseline="0" dirty="0" err="1"/>
            <a:t>si</a:t>
          </a:r>
          <a:r>
            <a:rPr lang="en-US" sz="1200" b="0" i="0" kern="1200" baseline="0" dirty="0"/>
            <a:t>: </a:t>
          </a:r>
          <a:r>
            <a:rPr lang="en-US" sz="1200" b="0" i="0" kern="1200" baseline="0" dirty="0" err="1"/>
            <a:t>nivel</a:t>
          </a:r>
          <a:r>
            <a:rPr lang="en-US" sz="1200" b="0" i="0" kern="1200" baseline="0" dirty="0"/>
            <a:t> </a:t>
          </a:r>
          <a:r>
            <a:rPr lang="en-US" sz="1200" b="0" i="0" kern="1200" baseline="0" dirty="0" err="1"/>
            <a:t>educativo</a:t>
          </a:r>
          <a:r>
            <a:rPr lang="en-US" sz="1200" b="0" i="0" kern="1200" baseline="0" dirty="0"/>
            <a:t> anterior a la </a:t>
          </a:r>
          <a:r>
            <a:rPr lang="en-US" sz="1200" b="0" i="0" kern="1200" baseline="0" dirty="0" err="1"/>
            <a:t>universidad</a:t>
          </a:r>
          <a:r>
            <a:rPr lang="en-US" sz="1200" b="0" i="0" kern="1200" baseline="0" dirty="0"/>
            <a:t>, </a:t>
          </a:r>
          <a:r>
            <a:rPr lang="en-US" sz="1200" b="0" i="0" kern="1200" baseline="0" dirty="0" err="1"/>
            <a:t>menor</a:t>
          </a:r>
          <a:r>
            <a:rPr lang="en-US" sz="1200" b="0" i="0" kern="1200" baseline="0" dirty="0"/>
            <a:t> 18 </a:t>
          </a:r>
          <a:r>
            <a:rPr lang="en-US" sz="1200" b="0" i="0" kern="1200" baseline="0" dirty="0" err="1"/>
            <a:t>años</a:t>
          </a:r>
          <a:r>
            <a:rPr lang="en-US" sz="1200" b="0" i="0" kern="1200" baseline="0" dirty="0"/>
            <a:t> 1/09 e </a:t>
          </a:r>
          <a:r>
            <a:rPr lang="en-US" sz="1200" b="1" i="0" kern="1200" baseline="0" dirty="0" err="1"/>
            <a:t>interés</a:t>
          </a:r>
          <a:r>
            <a:rPr lang="en-US" sz="1200" b="1" i="0" kern="1200" baseline="0" dirty="0"/>
            <a:t> </a:t>
          </a:r>
          <a:r>
            <a:rPr lang="en-US" sz="1200" b="1" i="0" kern="1200" baseline="0" dirty="0" err="1"/>
            <a:t>alumno</a:t>
          </a:r>
          <a:r>
            <a:rPr lang="en-US" sz="1200" b="1" i="0" kern="1200" baseline="0" dirty="0"/>
            <a:t>.</a:t>
          </a:r>
          <a:endParaRPr lang="en-US" sz="1200" kern="1200" dirty="0"/>
        </a:p>
      </dsp:txBody>
      <dsp:txXfrm>
        <a:off x="8473591" y="1664437"/>
        <a:ext cx="2376821" cy="1426092"/>
      </dsp:txXfrm>
    </dsp:sp>
    <dsp:sp modelId="{5C9B1514-1AEC-3F4B-A0EF-E3EF9CEFE699}">
      <dsp:nvSpPr>
        <dsp:cNvPr id="0" name=""/>
        <dsp:cNvSpPr/>
      </dsp:nvSpPr>
      <dsp:spPr>
        <a:xfrm>
          <a:off x="630081" y="3328212"/>
          <a:ext cx="2376821" cy="1426092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 dirty="0"/>
        </a:p>
      </dsp:txBody>
      <dsp:txXfrm>
        <a:off x="630081" y="3328212"/>
        <a:ext cx="2376821" cy="1426092"/>
      </dsp:txXfrm>
    </dsp:sp>
    <dsp:sp modelId="{A57D5069-4937-3A49-86D1-AB7D16B01173}">
      <dsp:nvSpPr>
        <dsp:cNvPr id="0" name=""/>
        <dsp:cNvSpPr/>
      </dsp:nvSpPr>
      <dsp:spPr>
        <a:xfrm>
          <a:off x="3244585" y="3328212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baseline="0" dirty="0" err="1"/>
            <a:t>Obtención</a:t>
          </a:r>
          <a:r>
            <a:rPr lang="en-US" sz="1600" b="0" i="0" kern="1200" baseline="0" dirty="0"/>
            <a:t> de </a:t>
          </a:r>
          <a:r>
            <a:rPr lang="en-US" sz="1600" b="0" i="0" kern="1200" baseline="0" dirty="0" err="1"/>
            <a:t>acreditación</a:t>
          </a:r>
          <a:r>
            <a:rPr lang="en-US" sz="1600" b="0" i="0" kern="1200" baseline="0" dirty="0"/>
            <a:t> de </a:t>
          </a:r>
          <a:r>
            <a:rPr lang="en-US" sz="1600" b="0" i="0" kern="1200" baseline="0" dirty="0" err="1"/>
            <a:t>nivel</a:t>
          </a:r>
          <a:r>
            <a:rPr lang="en-US" sz="1600" b="0" i="0" kern="1200" baseline="0" dirty="0"/>
            <a:t> </a:t>
          </a:r>
          <a:r>
            <a:rPr lang="en-US" sz="1600" b="0" i="0" kern="1200" baseline="0" dirty="0" err="1"/>
            <a:t>emitida</a:t>
          </a:r>
          <a:r>
            <a:rPr lang="en-US" sz="1600" b="0" i="0" kern="1200" baseline="0" dirty="0"/>
            <a:t> </a:t>
          </a:r>
          <a:r>
            <a:rPr lang="en-US" sz="1600" b="0" i="0" kern="1200" baseline="0" dirty="0" err="1"/>
            <a:t>por</a:t>
          </a:r>
          <a:r>
            <a:rPr lang="en-US" sz="1600" b="0" i="0" kern="1200" baseline="0" dirty="0"/>
            <a:t> la </a:t>
          </a:r>
          <a:r>
            <a:rPr lang="en-US" sz="1600" b="0" i="0" kern="1200" baseline="0" dirty="0" err="1"/>
            <a:t>directora</a:t>
          </a:r>
          <a:r>
            <a:rPr lang="en-US" sz="1600" b="0" i="0" kern="1200" baseline="0" dirty="0"/>
            <a:t> y </a:t>
          </a:r>
          <a:r>
            <a:rPr lang="en-US" sz="1600" b="0" i="0" kern="1200" baseline="0" dirty="0" err="1"/>
            <a:t>promoción</a:t>
          </a:r>
          <a:r>
            <a:rPr lang="en-US" sz="1600" b="0" i="0" kern="1200" baseline="0" dirty="0"/>
            <a:t> de </a:t>
          </a:r>
          <a:r>
            <a:rPr lang="en-US" sz="1600" b="0" i="0" kern="1200" baseline="0" dirty="0" err="1"/>
            <a:t>nivel</a:t>
          </a:r>
          <a:r>
            <a:rPr lang="en-US" sz="1600" b="0" i="0" kern="1200" baseline="0" dirty="0"/>
            <a:t>.</a:t>
          </a:r>
          <a:endParaRPr lang="en-US" sz="1600" kern="1200" dirty="0"/>
        </a:p>
      </dsp:txBody>
      <dsp:txXfrm>
        <a:off x="3244585" y="3328212"/>
        <a:ext cx="2376821" cy="1426092"/>
      </dsp:txXfrm>
    </dsp:sp>
    <dsp:sp modelId="{5C3A135F-912B-1741-A79A-D93642A51026}">
      <dsp:nvSpPr>
        <dsp:cNvPr id="0" name=""/>
        <dsp:cNvSpPr/>
      </dsp:nvSpPr>
      <dsp:spPr>
        <a:xfrm>
          <a:off x="5859088" y="3328212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baseline="0" dirty="0" err="1"/>
            <a:t>Obtención</a:t>
          </a:r>
          <a:r>
            <a:rPr lang="en-US" sz="1400" b="0" i="0" kern="1200" baseline="0" dirty="0"/>
            <a:t> de </a:t>
          </a:r>
          <a:r>
            <a:rPr lang="en-US" sz="1400" b="0" i="0" kern="1200" baseline="0" dirty="0" err="1"/>
            <a:t>acreditación</a:t>
          </a:r>
          <a:r>
            <a:rPr lang="en-US" sz="1400" b="0" i="0" kern="1200" baseline="0" dirty="0"/>
            <a:t> de </a:t>
          </a:r>
          <a:r>
            <a:rPr lang="en-US" sz="1400" b="0" i="0" kern="1200" baseline="0" dirty="0" err="1"/>
            <a:t>nivel</a:t>
          </a:r>
          <a:r>
            <a:rPr lang="en-US" sz="1400" b="0" i="0" kern="1200" baseline="0" dirty="0"/>
            <a:t> </a:t>
          </a:r>
          <a:r>
            <a:rPr lang="en-US" sz="1400" b="0" i="0" kern="1200" baseline="0" dirty="0" err="1"/>
            <a:t>emitida</a:t>
          </a:r>
          <a:r>
            <a:rPr lang="en-US" sz="1400" b="0" i="0" kern="1200" baseline="0" dirty="0"/>
            <a:t> </a:t>
          </a:r>
          <a:r>
            <a:rPr lang="en-US" sz="1400" b="0" i="0" kern="1200" baseline="0" dirty="0" err="1"/>
            <a:t>por</a:t>
          </a:r>
          <a:r>
            <a:rPr lang="en-US" sz="1400" b="0" i="0" kern="1200" baseline="0" dirty="0"/>
            <a:t> la </a:t>
          </a:r>
          <a:r>
            <a:rPr lang="en-US" sz="1400" b="0" i="0" kern="1200" baseline="0" dirty="0" err="1"/>
            <a:t>dirección</a:t>
          </a:r>
          <a:r>
            <a:rPr lang="en-US" sz="1400" b="0" i="0" kern="1200" baseline="0" dirty="0"/>
            <a:t> y </a:t>
          </a:r>
          <a:r>
            <a:rPr lang="en-US" sz="1400" b="0" i="0" kern="1200" baseline="0" dirty="0" err="1"/>
            <a:t>promoción</a:t>
          </a:r>
          <a:r>
            <a:rPr lang="en-US" sz="1400" b="0" i="0" kern="1200" baseline="0" dirty="0"/>
            <a:t> de </a:t>
          </a:r>
          <a:r>
            <a:rPr lang="en-US" sz="1400" b="0" i="0" kern="1200" baseline="0" dirty="0" err="1"/>
            <a:t>nivel</a:t>
          </a:r>
          <a:r>
            <a:rPr lang="en-US" sz="1400" b="0" i="0" kern="1200" baseline="0" dirty="0"/>
            <a:t>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baseline="0" dirty="0" err="1"/>
            <a:t>Certificado</a:t>
          </a:r>
          <a:r>
            <a:rPr lang="en-US" sz="1400" b="0" i="0" kern="1200" baseline="0" dirty="0"/>
            <a:t> de LCE </a:t>
          </a:r>
          <a:r>
            <a:rPr lang="en-US" sz="1400" b="0" i="0" kern="1200" baseline="0" dirty="0" err="1"/>
            <a:t>en</a:t>
          </a:r>
          <a:r>
            <a:rPr lang="en-US" sz="1400" b="0" i="0" kern="1200" baseline="0" dirty="0"/>
            <a:t> </a:t>
          </a:r>
          <a:r>
            <a:rPr lang="en-US" sz="1400" b="0" i="0" kern="1200" baseline="0" dirty="0" err="1"/>
            <a:t>su</a:t>
          </a:r>
          <a:r>
            <a:rPr lang="en-US" sz="1400" b="0" i="0" kern="1200" baseline="0" dirty="0"/>
            <a:t> </a:t>
          </a:r>
          <a:r>
            <a:rPr lang="en-US" sz="1400" b="0" i="0" kern="1200" baseline="0" dirty="0" err="1"/>
            <a:t>caso</a:t>
          </a:r>
          <a:r>
            <a:rPr lang="en-US" sz="1400" b="0" i="0" kern="1200" baseline="0" dirty="0"/>
            <a:t>.</a:t>
          </a:r>
        </a:p>
      </dsp:txBody>
      <dsp:txXfrm>
        <a:off x="5859088" y="3328212"/>
        <a:ext cx="2376821" cy="1426092"/>
      </dsp:txXfrm>
    </dsp:sp>
    <dsp:sp modelId="{298710C2-D9EE-A24F-9ADE-D9DD2694A803}">
      <dsp:nvSpPr>
        <dsp:cNvPr id="0" name=""/>
        <dsp:cNvSpPr/>
      </dsp:nvSpPr>
      <dsp:spPr>
        <a:xfrm>
          <a:off x="8473591" y="3328212"/>
          <a:ext cx="2376821" cy="14260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kern="1200" baseline="0"/>
            <a:t>Si se supera, se obtiene el Certificado de Nivel emitido por el MECD.</a:t>
          </a:r>
          <a:endParaRPr lang="en-US" sz="1900" kern="1200"/>
        </a:p>
      </dsp:txBody>
      <dsp:txXfrm>
        <a:off x="8473591" y="3328212"/>
        <a:ext cx="2376821" cy="14260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GB" dirty="0"/>
          </a:p>
        </p:txBody>
      </p:sp>
    </p:spTree>
    <p:extLst>
      <p:ext uri="{BB962C8B-B14F-4D97-AF65-F5344CB8AC3E}">
        <p14:creationId xmlns:p14="http://schemas.microsoft.com/office/powerpoint/2010/main" val="81547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9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01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Imagen"/>
          <p:cNvSpPr>
            <a:spLocks noGrp="1"/>
          </p:cNvSpPr>
          <p:nvPr>
            <p:ph type="pic" sz="half" idx="21"/>
          </p:nvPr>
        </p:nvSpPr>
        <p:spPr>
          <a:xfrm>
            <a:off x="6393655" y="1223366"/>
            <a:ext cx="5226845" cy="574429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 dirty="0"/>
          </a:p>
        </p:txBody>
      </p:sp>
      <p:sp>
        <p:nvSpPr>
          <p:cNvPr id="110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11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6250" y="1919883"/>
            <a:ext cx="5453063" cy="4464845"/>
          </a:xfrm>
          <a:prstGeom prst="rect">
            <a:avLst/>
          </a:prstGeom>
        </p:spPr>
        <p:txBody>
          <a:bodyPr/>
          <a:lstStyle>
            <a:lvl1pPr marL="276809" indent="-276809">
              <a:spcBef>
                <a:spcPts val="1200"/>
              </a:spcBef>
              <a:buSzPct val="65000"/>
              <a:defRPr sz="2100"/>
            </a:lvl1pPr>
            <a:lvl2pPr marL="553621" indent="-276809">
              <a:spcBef>
                <a:spcPts val="1200"/>
              </a:spcBef>
              <a:buSzPct val="65000"/>
              <a:defRPr sz="2100"/>
            </a:lvl2pPr>
            <a:lvl3pPr marL="830430" indent="-276809">
              <a:spcBef>
                <a:spcPts val="1200"/>
              </a:spcBef>
              <a:buSzPct val="65000"/>
              <a:defRPr sz="2100"/>
            </a:lvl3pPr>
            <a:lvl4pPr marL="1107242" indent="-276809">
              <a:spcBef>
                <a:spcPts val="1200"/>
              </a:spcBef>
              <a:buSzPct val="65000"/>
              <a:defRPr sz="2100"/>
            </a:lvl4pPr>
            <a:lvl5pPr marL="1384051" indent="-276810">
              <a:spcBef>
                <a:spcPts val="1200"/>
              </a:spcBef>
              <a:buSzPct val="65000"/>
              <a:defRPr sz="21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76250" y="892969"/>
            <a:ext cx="11239500" cy="5072063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 0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76250" y="892969"/>
            <a:ext cx="11239500" cy="50720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1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el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3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9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" name="Marcador de texto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4" name="Marcador de texto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83" name="Marcador de posición de imagen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 dirty="0"/>
          </a:p>
        </p:txBody>
      </p:sp>
      <p:sp>
        <p:nvSpPr>
          <p:cNvPr id="8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‹Nº›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eb2.alexiaedu.com/ACWeb/LogOn.aspx?key=3XtfqRB%2ff3I%3d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hyperlink" Target="https://www.educacionfpydeportes.gob.es/australia/alce-australia/portada.html" TargetMode="External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cionfpydeportes.gob.es/australia/alce-australia/portada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0" y="0"/>
            <a:ext cx="6082112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38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965B5"/>
              </a:gs>
              <a:gs pos="25000">
                <a:srgbClr val="3965B5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139" name="Picture 11" descr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Marcador de contenido 2"/>
          <p:cNvSpPr txBox="1">
            <a:spLocks noGrp="1"/>
          </p:cNvSpPr>
          <p:nvPr>
            <p:ph type="body" sz="quarter" idx="1"/>
          </p:nvPr>
        </p:nvSpPr>
        <p:spPr>
          <a:xfrm>
            <a:off x="6082112" y="2020347"/>
            <a:ext cx="5706056" cy="234240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192023" indent="-192023" defTabSz="768095">
              <a:spcBef>
                <a:spcPts val="800"/>
              </a:spcBef>
              <a:defRPr sz="2016"/>
            </a:pPr>
            <a:endParaRPr dirty="0"/>
          </a:p>
          <a:p>
            <a:pPr marL="0" indent="0" algn="ctr" defTabSz="768095">
              <a:spcBef>
                <a:spcPts val="800"/>
              </a:spcBef>
              <a:buNone/>
              <a:defRPr sz="2016"/>
            </a:pPr>
            <a:r>
              <a:rPr sz="4400" dirty="0">
                <a:solidFill>
                  <a:schemeClr val="accent1">
                    <a:lumMod val="75000"/>
                  </a:schemeClr>
                </a:solidFill>
                <a:latin typeface="Modern Love" pitchFamily="82" charset="0"/>
              </a:rPr>
              <a:t>A</a:t>
            </a:r>
            <a:r>
              <a:rPr lang="es-ES" sz="4400" dirty="0" err="1">
                <a:solidFill>
                  <a:schemeClr val="accent1">
                    <a:lumMod val="75000"/>
                  </a:schemeClr>
                </a:solidFill>
                <a:latin typeface="Modern Love" pitchFamily="82" charset="0"/>
              </a:rPr>
              <a:t>grupación</a:t>
            </a:r>
            <a:r>
              <a:rPr sz="4400" dirty="0">
                <a:solidFill>
                  <a:schemeClr val="accent1">
                    <a:lumMod val="75000"/>
                  </a:schemeClr>
                </a:solidFill>
                <a:latin typeface="Modern Love" pitchFamily="82" charset="0"/>
              </a:rPr>
              <a:t> de</a:t>
            </a:r>
            <a:r>
              <a:rPr lang="es-ES" sz="4400" dirty="0">
                <a:solidFill>
                  <a:schemeClr val="accent1">
                    <a:lumMod val="75000"/>
                  </a:schemeClr>
                </a:solidFill>
                <a:latin typeface="Modern Love" pitchFamily="82" charset="0"/>
              </a:rPr>
              <a:t> AUSTRALIA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71C9EBB-F358-DA90-EEDB-40671382A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82" y="1135753"/>
            <a:ext cx="2989830" cy="2293247"/>
          </a:xfrm>
          <a:prstGeom prst="rect">
            <a:avLst/>
          </a:prstGeom>
        </p:spPr>
      </p:pic>
      <p:pic>
        <p:nvPicPr>
          <p:cNvPr id="3" name="Imagen 2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091307EC-B730-B41D-2B83-ABC0EA2D25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82" y="3596914"/>
            <a:ext cx="2989830" cy="213328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8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" y="-22834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t>PRUEBAS FINALES</a:t>
            </a:r>
          </a:p>
        </p:txBody>
      </p:sp>
      <p:sp>
        <p:nvSpPr>
          <p:cNvPr id="230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752821" y="2753936"/>
            <a:ext cx="10604065" cy="29263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2081" indent="-442081" algn="just" defTabSz="549614">
              <a:lnSpc>
                <a:spcPct val="81000"/>
              </a:lnSpc>
              <a:spcBef>
                <a:spcPts val="2200"/>
              </a:spcBef>
              <a:defRPr sz="2352" u="sng"/>
            </a:pPr>
            <a:r>
              <a:rPr dirty="0" err="1"/>
              <a:t>En</a:t>
            </a:r>
            <a:r>
              <a:rPr dirty="0"/>
              <a:t> el </a:t>
            </a:r>
            <a:r>
              <a:rPr dirty="0" err="1"/>
              <a:t>curso</a:t>
            </a:r>
            <a:r>
              <a:rPr dirty="0"/>
              <a:t> C1.3</a:t>
            </a:r>
            <a:r>
              <a:rPr u="none" dirty="0"/>
              <a:t>, </a:t>
            </a:r>
            <a:r>
              <a:rPr lang="es-ES" b="1" u="none" dirty="0"/>
              <a:t>puede presentarse </a:t>
            </a:r>
            <a:r>
              <a:rPr lang="es-ES" u="none" dirty="0"/>
              <a:t>el alumnado que cumpla 16 o más el año de realización de la prueba.</a:t>
            </a:r>
            <a:endParaRPr sz="3332" dirty="0"/>
          </a:p>
          <a:p>
            <a:pPr marL="442081" indent="-442081" algn="just" defTabSz="549614">
              <a:lnSpc>
                <a:spcPct val="81000"/>
              </a:lnSpc>
              <a:spcBef>
                <a:spcPts val="2200"/>
              </a:spcBef>
              <a:defRPr sz="2352" u="sng"/>
            </a:pPr>
            <a:r>
              <a:rPr dirty="0" err="1"/>
              <a:t>En</a:t>
            </a:r>
            <a:r>
              <a:rPr dirty="0"/>
              <a:t> el resto de los </a:t>
            </a:r>
            <a:r>
              <a:rPr dirty="0" err="1"/>
              <a:t>cursos</a:t>
            </a:r>
            <a:r>
              <a:rPr u="none" dirty="0"/>
              <a:t> es </a:t>
            </a:r>
            <a:r>
              <a:rPr u="none" dirty="0" err="1"/>
              <a:t>el</a:t>
            </a:r>
            <a:r>
              <a:rPr u="none" dirty="0"/>
              <a:t> </a:t>
            </a:r>
            <a:r>
              <a:rPr lang="es-ES" b="1" u="none" dirty="0"/>
              <a:t>docente presencial </a:t>
            </a:r>
            <a:r>
              <a:rPr b="1" u="none" dirty="0" err="1"/>
              <a:t>quien</a:t>
            </a:r>
            <a:r>
              <a:rPr b="1" u="none" dirty="0"/>
              <a:t> decide la </a:t>
            </a:r>
            <a:r>
              <a:rPr b="1" u="none" dirty="0" err="1"/>
              <a:t>propuesta</a:t>
            </a:r>
            <a:r>
              <a:rPr u="none" dirty="0"/>
              <a:t> de</a:t>
            </a:r>
            <a:r>
              <a:rPr lang="es-ES" u="none" dirty="0"/>
              <a:t>l alumnado</a:t>
            </a:r>
            <a:r>
              <a:rPr u="none" dirty="0"/>
              <a:t> a la </a:t>
            </a:r>
            <a:r>
              <a:rPr u="none" dirty="0" err="1"/>
              <a:t>Prueba</a:t>
            </a:r>
            <a:r>
              <a:rPr u="none" dirty="0"/>
              <a:t> Final </a:t>
            </a:r>
            <a:r>
              <a:rPr u="none" dirty="0" err="1"/>
              <a:t>en</a:t>
            </a:r>
            <a:r>
              <a:rPr u="none" dirty="0"/>
              <a:t> </a:t>
            </a:r>
            <a:r>
              <a:rPr u="none" dirty="0" err="1"/>
              <a:t>función</a:t>
            </a:r>
            <a:r>
              <a:rPr u="none" dirty="0"/>
              <a:t> de </a:t>
            </a:r>
            <a:r>
              <a:rPr u="none" dirty="0" err="1"/>
              <a:t>su</a:t>
            </a:r>
            <a:r>
              <a:rPr u="none" dirty="0"/>
              <a:t> </a:t>
            </a:r>
            <a:r>
              <a:rPr u="none" dirty="0" err="1"/>
              <a:t>rendimiento</a:t>
            </a:r>
            <a:r>
              <a:rPr u="none" dirty="0"/>
              <a:t> y </a:t>
            </a:r>
            <a:r>
              <a:rPr u="none" dirty="0" err="1"/>
              <a:t>posibilidades</a:t>
            </a:r>
            <a:r>
              <a:rPr u="none" dirty="0"/>
              <a:t> de </a:t>
            </a:r>
            <a:r>
              <a:rPr u="none" dirty="0" err="1"/>
              <a:t>éxito</a:t>
            </a:r>
            <a:r>
              <a:rPr u="none" dirty="0"/>
              <a:t>. </a:t>
            </a:r>
            <a:r>
              <a:rPr u="none" dirty="0" err="1"/>
              <a:t>Esta</a:t>
            </a:r>
            <a:r>
              <a:rPr u="none" dirty="0"/>
              <a:t> </a:t>
            </a:r>
            <a:r>
              <a:rPr u="none" dirty="0" err="1"/>
              <a:t>decisión</a:t>
            </a:r>
            <a:r>
              <a:rPr u="none" dirty="0"/>
              <a:t> ha de ser </a:t>
            </a:r>
            <a:r>
              <a:rPr b="1" u="none" dirty="0" err="1"/>
              <a:t>respetada</a:t>
            </a:r>
            <a:r>
              <a:rPr u="none" dirty="0"/>
              <a:t> por las </a:t>
            </a:r>
            <a:r>
              <a:rPr u="none" dirty="0" err="1"/>
              <a:t>familias</a:t>
            </a:r>
            <a:r>
              <a:rPr u="none" dirty="0"/>
              <a:t> y el </a:t>
            </a:r>
            <a:r>
              <a:rPr u="none" dirty="0" err="1"/>
              <a:t>alumnado</a:t>
            </a:r>
            <a:r>
              <a:rPr u="none" dirty="0"/>
              <a:t>.</a:t>
            </a:r>
            <a:endParaRPr lang="es-ES" sz="2350" dirty="0"/>
          </a:p>
          <a:p>
            <a:pPr marL="442081" indent="-442081" algn="just" defTabSz="549614">
              <a:lnSpc>
                <a:spcPct val="81000"/>
              </a:lnSpc>
              <a:spcBef>
                <a:spcPts val="2200"/>
              </a:spcBef>
              <a:defRPr sz="2352"/>
            </a:pPr>
            <a:r>
              <a:rPr lang="es-ES" dirty="0"/>
              <a:t>Todo alumnado que haya alcanzado el 25% de faltas presenciales o en línea (</a:t>
            </a:r>
            <a:r>
              <a:rPr lang="es-ES" dirty="0">
                <a:solidFill>
                  <a:schemeClr val="tx1"/>
                </a:solidFill>
              </a:rPr>
              <a:t>16 faltas</a:t>
            </a:r>
            <a:r>
              <a:rPr lang="es-ES" dirty="0"/>
              <a:t>) no será presentado a las pruebas finales.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B3ABBD6-0D29-CFF9-060B-289309EAF08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0313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F0161A61-27A9-00C2-43EC-FF61CA6D50A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90084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33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t>FECHAS DE LAS PRUEBAS</a:t>
            </a:r>
          </a:p>
        </p:txBody>
      </p:sp>
      <p:sp>
        <p:nvSpPr>
          <p:cNvPr id="235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879374" y="2753937"/>
            <a:ext cx="9833548" cy="242455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defRPr sz="3200"/>
            </a:pPr>
            <a:r>
              <a:rPr sz="2400" dirty="0"/>
              <a:t>Las </a:t>
            </a:r>
            <a:r>
              <a:rPr sz="2400" dirty="0" err="1"/>
              <a:t>fechas</a:t>
            </a:r>
            <a:r>
              <a:rPr sz="2400" dirty="0"/>
              <a:t> de las </a:t>
            </a:r>
            <a:r>
              <a:rPr sz="2400" dirty="0" err="1"/>
              <a:t>pruebas</a:t>
            </a:r>
            <a:r>
              <a:rPr sz="2400" dirty="0"/>
              <a:t> </a:t>
            </a:r>
            <a:r>
              <a:rPr sz="2400" b="1" dirty="0"/>
              <a:t>son </a:t>
            </a:r>
            <a:r>
              <a:rPr sz="2400" b="1" dirty="0" err="1"/>
              <a:t>determinadas</a:t>
            </a:r>
            <a:r>
              <a:rPr sz="2400" b="1" dirty="0"/>
              <a:t> </a:t>
            </a:r>
            <a:r>
              <a:rPr sz="2400" b="1" dirty="0" err="1"/>
              <a:t>por</a:t>
            </a:r>
            <a:r>
              <a:rPr sz="2400" b="1" dirty="0"/>
              <a:t> </a:t>
            </a:r>
            <a:r>
              <a:rPr sz="2400" b="1" dirty="0" err="1"/>
              <a:t>el</a:t>
            </a:r>
            <a:r>
              <a:rPr sz="2400" b="1" dirty="0"/>
              <a:t> </a:t>
            </a:r>
            <a:r>
              <a:rPr sz="2400" b="1" dirty="0" err="1"/>
              <a:t>Ministerio</a:t>
            </a:r>
            <a:r>
              <a:rPr sz="2400" b="1" dirty="0"/>
              <a:t> de </a:t>
            </a:r>
            <a:r>
              <a:rPr sz="2400" b="1" dirty="0" err="1"/>
              <a:t>Educación</a:t>
            </a:r>
            <a:r>
              <a:rPr lang="es-ES" sz="2400" b="1" dirty="0"/>
              <a:t> y suelen coincidir con la primera o segunda semana de noviembre.</a:t>
            </a:r>
          </a:p>
          <a:p>
            <a:pPr marL="0" indent="0" algn="just">
              <a:buNone/>
              <a:defRPr sz="3200"/>
            </a:pPr>
            <a:endParaRPr sz="2400" dirty="0"/>
          </a:p>
          <a:p>
            <a:pPr algn="just">
              <a:defRPr sz="3200"/>
            </a:pPr>
            <a:r>
              <a:rPr sz="2400" dirty="0"/>
              <a:t>El </a:t>
            </a:r>
            <a:r>
              <a:rPr lang="es-ES" sz="2400" b="1" dirty="0"/>
              <a:t>docente</a:t>
            </a:r>
            <a:r>
              <a:rPr sz="2400" b="1" dirty="0"/>
              <a:t> </a:t>
            </a:r>
            <a:r>
              <a:rPr sz="2400" b="1" dirty="0" err="1"/>
              <a:t>presencial</a:t>
            </a:r>
            <a:r>
              <a:rPr sz="2400" b="1" dirty="0"/>
              <a:t> le </a:t>
            </a:r>
            <a:r>
              <a:rPr sz="2400" b="1" dirty="0" err="1"/>
              <a:t>informará</a:t>
            </a:r>
            <a:r>
              <a:rPr sz="2400" b="1" dirty="0"/>
              <a:t> de las </a:t>
            </a:r>
            <a:r>
              <a:rPr sz="2400" b="1" dirty="0" err="1"/>
              <a:t>mismas</a:t>
            </a:r>
            <a:r>
              <a:rPr lang="es-ES" sz="2400" b="1" dirty="0"/>
              <a:t>.</a:t>
            </a:r>
            <a:endParaRPr sz="2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B76A41D-D919-DD7B-2E2B-96ECF824222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52" y="5503959"/>
            <a:ext cx="1505643" cy="115485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D6BE6F2-D30E-F11E-7D78-59D8C5540DA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52" y="5656359"/>
            <a:ext cx="1505643" cy="1154853"/>
          </a:xfrm>
          <a:prstGeom prst="rect">
            <a:avLst/>
          </a:prstGeom>
        </p:spPr>
      </p:pic>
      <p:pic>
        <p:nvPicPr>
          <p:cNvPr id="5" name="Imagen 4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01E81E92-F7D2-4B79-E3DE-79D0D8891AB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90084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91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t>NORMAS DE CONVIVENCIA</a:t>
            </a:r>
          </a:p>
        </p:txBody>
      </p:sp>
      <p:sp>
        <p:nvSpPr>
          <p:cNvPr id="293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879372" y="2753936"/>
            <a:ext cx="10624370" cy="3347587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Serán</a:t>
            </a:r>
            <a:r>
              <a:rPr dirty="0"/>
              <a:t> de </a:t>
            </a:r>
            <a:r>
              <a:rPr dirty="0" err="1"/>
              <a:t>obligado</a:t>
            </a:r>
            <a:r>
              <a:rPr dirty="0"/>
              <a:t> </a:t>
            </a:r>
            <a:r>
              <a:rPr dirty="0" err="1"/>
              <a:t>cumplimiento</a:t>
            </a:r>
            <a:r>
              <a:rPr dirty="0"/>
              <a:t> tanto para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alumnado</a:t>
            </a:r>
            <a:r>
              <a:rPr dirty="0"/>
              <a:t> </a:t>
            </a:r>
            <a:r>
              <a:rPr dirty="0" err="1"/>
              <a:t>como</a:t>
            </a:r>
            <a:r>
              <a:rPr dirty="0"/>
              <a:t> para las </a:t>
            </a:r>
            <a:r>
              <a:rPr dirty="0" err="1"/>
              <a:t>familias</a:t>
            </a:r>
            <a:r>
              <a:rPr dirty="0"/>
              <a:t>.</a:t>
            </a:r>
          </a:p>
          <a:p>
            <a:r>
              <a:rPr dirty="0" err="1"/>
              <a:t>Obligatoriedad</a:t>
            </a:r>
            <a:r>
              <a:rPr dirty="0"/>
              <a:t> del </a:t>
            </a:r>
            <a:r>
              <a:rPr dirty="0" err="1"/>
              <a:t>respeto</a:t>
            </a:r>
            <a:r>
              <a:rPr dirty="0"/>
              <a:t> de las </a:t>
            </a:r>
            <a:r>
              <a:rPr dirty="0" err="1"/>
              <a:t>normas</a:t>
            </a:r>
            <a:r>
              <a:rPr dirty="0"/>
              <a:t> de: </a:t>
            </a:r>
          </a:p>
          <a:p>
            <a:pPr marL="1143000" lvl="2" indent="-228600">
              <a:spcBef>
                <a:spcPts val="500"/>
              </a:spcBef>
            </a:pPr>
            <a:r>
              <a:rPr dirty="0" err="1"/>
              <a:t>Agrupación</a:t>
            </a:r>
            <a:endParaRPr sz="2000" dirty="0"/>
          </a:p>
          <a:p>
            <a:pPr marL="1143000" lvl="2" indent="-228600">
              <a:spcBef>
                <a:spcPts val="500"/>
              </a:spcBef>
            </a:pPr>
            <a:r>
              <a:rPr dirty="0"/>
              <a:t>Aula</a:t>
            </a:r>
            <a:endParaRPr sz="2000" dirty="0"/>
          </a:p>
          <a:p>
            <a:pPr marL="1143000" lvl="2" indent="-228600">
              <a:spcBef>
                <a:spcPts val="500"/>
              </a:spcBef>
            </a:pPr>
            <a:r>
              <a:rPr dirty="0"/>
              <a:t>Centro escolar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34F97DC-E754-0B18-E9B5-A76EEBA8057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52" y="5503959"/>
            <a:ext cx="1505643" cy="1154853"/>
          </a:xfrm>
          <a:prstGeom prst="rect">
            <a:avLst/>
          </a:prstGeom>
        </p:spPr>
      </p:pic>
      <p:pic>
        <p:nvPicPr>
          <p:cNvPr id="3" name="Imagen 2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EA1A634F-5536-CF5C-AAB2-182EE68AF8E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90084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Marcador de texto 2"/>
          <p:cNvSpPr txBox="1">
            <a:spLocks noGrp="1"/>
          </p:cNvSpPr>
          <p:nvPr>
            <p:ph type="body" idx="1"/>
          </p:nvPr>
        </p:nvSpPr>
        <p:spPr>
          <a:xfrm>
            <a:off x="645694" y="550275"/>
            <a:ext cx="10515601" cy="6139283"/>
          </a:xfrm>
          <a:prstGeom prst="rect">
            <a:avLst/>
          </a:prstGeom>
        </p:spPr>
        <p:txBody>
          <a:bodyPr/>
          <a:lstStyle/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Respeto</a:t>
            </a:r>
            <a:r>
              <a:rPr dirty="0"/>
              <a:t> a </a:t>
            </a:r>
            <a:r>
              <a:rPr lang="es-ES" dirty="0"/>
              <a:t>los </a:t>
            </a:r>
            <a:r>
              <a:rPr b="1" dirty="0" err="1"/>
              <a:t>compañeros</a:t>
            </a:r>
            <a:r>
              <a:rPr lang="es-ES" b="1" dirty="0"/>
              <a:t>,</a:t>
            </a:r>
            <a:r>
              <a:rPr dirty="0"/>
              <a:t> </a:t>
            </a:r>
            <a:r>
              <a:rPr dirty="0" err="1"/>
              <a:t>así</a:t>
            </a:r>
            <a:r>
              <a:rPr dirty="0"/>
              <a:t> </a:t>
            </a:r>
            <a:r>
              <a:rPr dirty="0" err="1"/>
              <a:t>como</a:t>
            </a:r>
            <a:r>
              <a:rPr dirty="0"/>
              <a:t> al derecho de </a:t>
            </a:r>
            <a:r>
              <a:rPr dirty="0" err="1"/>
              <a:t>los</a:t>
            </a:r>
            <a:r>
              <a:rPr dirty="0"/>
              <a:t> </a:t>
            </a:r>
            <a:r>
              <a:rPr dirty="0" err="1"/>
              <a:t>mismos</a:t>
            </a:r>
            <a:r>
              <a:rPr dirty="0"/>
              <a:t> a </a:t>
            </a:r>
            <a:r>
              <a:rPr dirty="0" err="1"/>
              <a:t>recibir</a:t>
            </a:r>
            <a:r>
              <a:rPr dirty="0"/>
              <a:t> las </a:t>
            </a:r>
            <a:r>
              <a:rPr dirty="0" err="1"/>
              <a:t>enseñanzas</a:t>
            </a:r>
            <a:r>
              <a:rPr dirty="0"/>
              <a:t>.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Contribuir</a:t>
            </a:r>
            <a:r>
              <a:rPr dirty="0"/>
              <a:t> a la </a:t>
            </a:r>
            <a:r>
              <a:rPr b="1" dirty="0"/>
              <a:t>normal </a:t>
            </a:r>
            <a:r>
              <a:rPr b="1" dirty="0" err="1"/>
              <a:t>evolución</a:t>
            </a:r>
            <a:r>
              <a:rPr dirty="0"/>
              <a:t> de las </a:t>
            </a:r>
            <a:r>
              <a:rPr dirty="0" err="1"/>
              <a:t>sesiones</a:t>
            </a:r>
            <a:r>
              <a:rPr dirty="0"/>
              <a:t> no </a:t>
            </a:r>
            <a:r>
              <a:rPr dirty="0" err="1"/>
              <a:t>interfiriendo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buen</a:t>
            </a:r>
            <a:r>
              <a:rPr dirty="0"/>
              <a:t> </a:t>
            </a:r>
            <a:r>
              <a:rPr dirty="0" err="1"/>
              <a:t>desarrollo</a:t>
            </a:r>
            <a:r>
              <a:rPr dirty="0"/>
              <a:t> de las </a:t>
            </a:r>
            <a:r>
              <a:rPr dirty="0" err="1"/>
              <a:t>mismas</a:t>
            </a:r>
            <a:r>
              <a:rPr dirty="0"/>
              <a:t>.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Prohibido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uso</a:t>
            </a:r>
            <a:r>
              <a:rPr dirty="0"/>
              <a:t> de </a:t>
            </a:r>
            <a:r>
              <a:rPr b="1" dirty="0" err="1"/>
              <a:t>dispositivos</a:t>
            </a:r>
            <a:r>
              <a:rPr b="1" dirty="0"/>
              <a:t> </a:t>
            </a:r>
            <a:r>
              <a:rPr b="1" dirty="0" err="1"/>
              <a:t>móviles</a:t>
            </a:r>
            <a:r>
              <a:rPr b="1" dirty="0"/>
              <a:t>. </a:t>
            </a:r>
            <a:r>
              <a:rPr dirty="0" err="1"/>
              <a:t>Estos</a:t>
            </a:r>
            <a:r>
              <a:rPr dirty="0"/>
              <a:t> </a:t>
            </a:r>
            <a:r>
              <a:rPr dirty="0" err="1"/>
              <a:t>deben</a:t>
            </a:r>
            <a:r>
              <a:rPr dirty="0"/>
              <a:t> </a:t>
            </a:r>
            <a:r>
              <a:rPr dirty="0" err="1"/>
              <a:t>permanece</a:t>
            </a:r>
            <a:r>
              <a:rPr lang="es-ES" dirty="0"/>
              <a:t>r</a:t>
            </a:r>
            <a:r>
              <a:rPr dirty="0"/>
              <a:t> </a:t>
            </a:r>
            <a:r>
              <a:rPr dirty="0" err="1"/>
              <a:t>apagados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la </a:t>
            </a:r>
            <a:r>
              <a:rPr dirty="0" err="1"/>
              <a:t>bolsa</a:t>
            </a:r>
            <a:r>
              <a:rPr dirty="0"/>
              <a:t> de </a:t>
            </a:r>
            <a:r>
              <a:rPr dirty="0" err="1"/>
              <a:t>clase</a:t>
            </a:r>
            <a:r>
              <a:rPr dirty="0"/>
              <a:t>.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Compromiso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aportar</a:t>
            </a:r>
            <a:r>
              <a:rPr dirty="0"/>
              <a:t> </a:t>
            </a:r>
            <a:r>
              <a:rPr dirty="0" err="1"/>
              <a:t>los</a:t>
            </a:r>
            <a:r>
              <a:rPr dirty="0"/>
              <a:t> </a:t>
            </a:r>
            <a:r>
              <a:rPr b="1" dirty="0" err="1"/>
              <a:t>materiales</a:t>
            </a:r>
            <a:r>
              <a:rPr b="1" dirty="0"/>
              <a:t> de </a:t>
            </a:r>
            <a:r>
              <a:rPr b="1" dirty="0" err="1"/>
              <a:t>clase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las </a:t>
            </a:r>
            <a:r>
              <a:rPr dirty="0" err="1"/>
              <a:t>condiciones</a:t>
            </a:r>
            <a:r>
              <a:rPr dirty="0"/>
              <a:t> </a:t>
            </a:r>
            <a:r>
              <a:rPr dirty="0" err="1"/>
              <a:t>indicadas</a:t>
            </a:r>
            <a:r>
              <a:rPr dirty="0"/>
              <a:t> (</a:t>
            </a:r>
            <a:r>
              <a:rPr dirty="0" err="1"/>
              <a:t>encuadernados</a:t>
            </a:r>
            <a:r>
              <a:rPr dirty="0"/>
              <a:t>, </a:t>
            </a:r>
            <a:r>
              <a:rPr dirty="0" err="1"/>
              <a:t>en</a:t>
            </a:r>
            <a:r>
              <a:rPr dirty="0"/>
              <a:t> color, material fungible</a:t>
            </a:r>
            <a:r>
              <a:rPr lang="es-ES" dirty="0"/>
              <a:t>,</a:t>
            </a:r>
            <a:r>
              <a:rPr dirty="0"/>
              <a:t> etc.).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Cumplimiento</a:t>
            </a:r>
            <a:r>
              <a:rPr dirty="0"/>
              <a:t> de </a:t>
            </a:r>
            <a:r>
              <a:rPr dirty="0" err="1"/>
              <a:t>los</a:t>
            </a:r>
            <a:r>
              <a:rPr dirty="0"/>
              <a:t> </a:t>
            </a:r>
            <a:r>
              <a:rPr b="1" dirty="0" err="1"/>
              <a:t>tiempos</a:t>
            </a:r>
            <a:r>
              <a:rPr b="1" dirty="0"/>
              <a:t> y </a:t>
            </a:r>
            <a:r>
              <a:rPr b="1" dirty="0" err="1"/>
              <a:t>horarios</a:t>
            </a:r>
            <a:r>
              <a:rPr dirty="0"/>
              <a:t> de </a:t>
            </a:r>
            <a:r>
              <a:rPr dirty="0" err="1"/>
              <a:t>clase</a:t>
            </a:r>
            <a:r>
              <a:rPr dirty="0"/>
              <a:t>, </a:t>
            </a:r>
            <a:r>
              <a:rPr dirty="0" err="1"/>
              <a:t>manteniendo</a:t>
            </a:r>
            <a:r>
              <a:rPr dirty="0"/>
              <a:t> la </a:t>
            </a:r>
            <a:r>
              <a:rPr dirty="0" err="1"/>
              <a:t>puntualidad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la entrada y </a:t>
            </a:r>
            <a:r>
              <a:rPr dirty="0" err="1"/>
              <a:t>salida</a:t>
            </a:r>
            <a:r>
              <a:rPr dirty="0"/>
              <a:t> no </a:t>
            </a:r>
            <a:r>
              <a:rPr dirty="0" err="1"/>
              <a:t>interrumpiendo</a:t>
            </a:r>
            <a:r>
              <a:rPr dirty="0"/>
              <a:t> las </a:t>
            </a:r>
            <a:r>
              <a:rPr dirty="0" err="1"/>
              <a:t>clases</a:t>
            </a:r>
            <a:r>
              <a:rPr dirty="0"/>
              <a:t> </a:t>
            </a:r>
            <a:r>
              <a:rPr dirty="0" err="1"/>
              <a:t>presenciales</a:t>
            </a:r>
            <a:r>
              <a:rPr dirty="0"/>
              <a:t>.</a:t>
            </a:r>
          </a:p>
          <a:p>
            <a:pPr marL="223343" indent="-223343" algn="just" defTabSz="277670">
              <a:lnSpc>
                <a:spcPct val="81000"/>
              </a:lnSpc>
              <a:defRPr sz="1940" b="1"/>
            </a:pPr>
            <a:r>
              <a:rPr dirty="0" err="1"/>
              <a:t>Justificación</a:t>
            </a:r>
            <a:r>
              <a:rPr b="0" dirty="0"/>
              <a:t> </a:t>
            </a:r>
            <a:r>
              <a:rPr b="0" dirty="0" err="1"/>
              <a:t>en</a:t>
            </a:r>
            <a:r>
              <a:rPr b="0" dirty="0"/>
              <a:t> </a:t>
            </a:r>
            <a:r>
              <a:rPr b="0" dirty="0" err="1"/>
              <a:t>tiempo</a:t>
            </a:r>
            <a:r>
              <a:rPr b="0" dirty="0"/>
              <a:t> y forma de las </a:t>
            </a:r>
            <a:r>
              <a:rPr b="0" dirty="0" err="1"/>
              <a:t>faltas</a:t>
            </a:r>
            <a:r>
              <a:rPr b="0" dirty="0"/>
              <a:t> de </a:t>
            </a:r>
            <a:r>
              <a:rPr b="0" dirty="0" err="1"/>
              <a:t>asistencia</a:t>
            </a:r>
            <a:r>
              <a:rPr b="0" dirty="0"/>
              <a:t>.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Realización</a:t>
            </a:r>
            <a:r>
              <a:rPr dirty="0"/>
              <a:t> y </a:t>
            </a:r>
            <a:r>
              <a:rPr dirty="0" err="1"/>
              <a:t>participación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las </a:t>
            </a:r>
            <a:r>
              <a:rPr b="1" dirty="0" err="1"/>
              <a:t>tareas</a:t>
            </a:r>
            <a:r>
              <a:rPr b="1" dirty="0"/>
              <a:t> </a:t>
            </a:r>
            <a:r>
              <a:rPr b="1" dirty="0" err="1"/>
              <a:t>presenciales</a:t>
            </a:r>
            <a:r>
              <a:rPr b="1" dirty="0"/>
              <a:t> y </a:t>
            </a:r>
            <a:r>
              <a:rPr b="1" dirty="0" err="1"/>
              <a:t>en</a:t>
            </a:r>
            <a:r>
              <a:rPr b="1" dirty="0"/>
              <a:t> </a:t>
            </a:r>
            <a:r>
              <a:rPr b="1" dirty="0" err="1"/>
              <a:t>línea</a:t>
            </a:r>
            <a:r>
              <a:rPr b="1" dirty="0"/>
              <a:t>.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Cumplimiento</a:t>
            </a:r>
            <a:r>
              <a:rPr dirty="0"/>
              <a:t> de las </a:t>
            </a:r>
            <a:r>
              <a:rPr b="1" dirty="0" err="1"/>
              <a:t>normas</a:t>
            </a:r>
            <a:r>
              <a:rPr b="1" dirty="0"/>
              <a:t> del </a:t>
            </a:r>
            <a:r>
              <a:rPr b="1" dirty="0" err="1"/>
              <a:t>centro</a:t>
            </a:r>
            <a:r>
              <a:rPr b="1" dirty="0"/>
              <a:t> escolar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que se </a:t>
            </a:r>
            <a:r>
              <a:rPr dirty="0" err="1"/>
              <a:t>ubica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Aula (</a:t>
            </a:r>
            <a:r>
              <a:rPr dirty="0" err="1"/>
              <a:t>aparcamiento</a:t>
            </a:r>
            <a:r>
              <a:rPr dirty="0"/>
              <a:t>, comida, </a:t>
            </a:r>
            <a:r>
              <a:rPr dirty="0" err="1"/>
              <a:t>ruido</a:t>
            </a:r>
            <a:r>
              <a:rPr dirty="0"/>
              <a:t>, </a:t>
            </a:r>
            <a:r>
              <a:rPr dirty="0" err="1"/>
              <a:t>menores</a:t>
            </a:r>
            <a:r>
              <a:rPr dirty="0"/>
              <a:t> </a:t>
            </a:r>
            <a:r>
              <a:rPr dirty="0" err="1"/>
              <a:t>desatendidos</a:t>
            </a:r>
            <a:r>
              <a:rPr dirty="0"/>
              <a:t>, </a:t>
            </a:r>
            <a:r>
              <a:rPr dirty="0" err="1"/>
              <a:t>velocidad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vehículos</a:t>
            </a:r>
            <a:r>
              <a:rPr dirty="0"/>
              <a:t>…) y del aula.</a:t>
            </a:r>
          </a:p>
          <a:p>
            <a:pPr marL="223343" indent="-223343" algn="just" defTabSz="277670">
              <a:lnSpc>
                <a:spcPct val="81000"/>
              </a:lnSpc>
              <a:defRPr sz="1940" b="1"/>
            </a:pPr>
            <a:r>
              <a:rPr dirty="0" err="1"/>
              <a:t>Respeto</a:t>
            </a:r>
            <a:r>
              <a:rPr dirty="0"/>
              <a:t> a la persona del </a:t>
            </a:r>
            <a:r>
              <a:rPr dirty="0" err="1"/>
              <a:t>profesor</a:t>
            </a:r>
            <a:r>
              <a:rPr dirty="0"/>
              <a:t> y a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trabajo</a:t>
            </a:r>
            <a:r>
              <a:rPr b="0" dirty="0"/>
              <a:t> </a:t>
            </a:r>
            <a:r>
              <a:rPr b="0" dirty="0" err="1"/>
              <a:t>así</a:t>
            </a:r>
            <a:r>
              <a:rPr b="0" dirty="0"/>
              <a:t> </a:t>
            </a:r>
            <a:r>
              <a:rPr b="0" dirty="0" err="1"/>
              <a:t>como</a:t>
            </a:r>
            <a:r>
              <a:rPr b="0" dirty="0"/>
              <a:t> la </a:t>
            </a:r>
            <a:r>
              <a:rPr b="0" dirty="0" err="1"/>
              <a:t>aceptación</a:t>
            </a:r>
            <a:r>
              <a:rPr b="0" dirty="0"/>
              <a:t> de las </a:t>
            </a:r>
            <a:r>
              <a:rPr b="0" dirty="0" err="1"/>
              <a:t>decisiones</a:t>
            </a:r>
            <a:r>
              <a:rPr b="0" dirty="0"/>
              <a:t> </a:t>
            </a:r>
            <a:r>
              <a:rPr b="0" dirty="0" err="1"/>
              <a:t>pedagógicas</a:t>
            </a:r>
            <a:r>
              <a:rPr b="0" dirty="0"/>
              <a:t> y </a:t>
            </a:r>
            <a:r>
              <a:rPr b="0" dirty="0" err="1"/>
              <a:t>administrativas</a:t>
            </a:r>
            <a:r>
              <a:rPr b="0" dirty="0"/>
              <a:t>. </a:t>
            </a:r>
            <a:r>
              <a:rPr b="0" dirty="0" err="1"/>
              <a:t>Cualquier</a:t>
            </a:r>
            <a:r>
              <a:rPr b="0" dirty="0"/>
              <a:t> </a:t>
            </a:r>
            <a:r>
              <a:rPr b="0" dirty="0" err="1"/>
              <a:t>comunicación</a:t>
            </a:r>
            <a:r>
              <a:rPr b="0" dirty="0"/>
              <a:t>, </a:t>
            </a:r>
            <a:r>
              <a:rPr b="0" dirty="0" err="1"/>
              <a:t>sugerencia</a:t>
            </a:r>
            <a:r>
              <a:rPr b="0" dirty="0"/>
              <a:t> o </a:t>
            </a:r>
            <a:r>
              <a:rPr b="0" dirty="0" err="1"/>
              <a:t>queja</a:t>
            </a:r>
            <a:r>
              <a:rPr b="0" dirty="0"/>
              <a:t> ha de ser con </a:t>
            </a:r>
            <a:r>
              <a:rPr b="0" dirty="0" err="1"/>
              <a:t>el</a:t>
            </a:r>
            <a:r>
              <a:rPr b="0" dirty="0"/>
              <a:t> </a:t>
            </a:r>
            <a:r>
              <a:rPr b="0" dirty="0" err="1"/>
              <a:t>profesor</a:t>
            </a:r>
            <a:r>
              <a:rPr b="0" dirty="0"/>
              <a:t> </a:t>
            </a:r>
            <a:r>
              <a:rPr b="0" dirty="0" err="1"/>
              <a:t>presencial</a:t>
            </a:r>
            <a:r>
              <a:rPr b="0" dirty="0"/>
              <a:t> </a:t>
            </a:r>
            <a:r>
              <a:rPr b="0" dirty="0" err="1"/>
              <a:t>en</a:t>
            </a:r>
            <a:r>
              <a:rPr b="0" dirty="0"/>
              <a:t> </a:t>
            </a:r>
            <a:r>
              <a:rPr b="0" dirty="0" err="1"/>
              <a:t>primera</a:t>
            </a:r>
            <a:r>
              <a:rPr b="0" dirty="0"/>
              <a:t> </a:t>
            </a:r>
            <a:r>
              <a:rPr b="0" dirty="0" err="1"/>
              <a:t>instancia</a:t>
            </a:r>
            <a:r>
              <a:rPr b="0" dirty="0"/>
              <a:t>. 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 err="1"/>
              <a:t>Cumplimiento</a:t>
            </a:r>
            <a:r>
              <a:rPr dirty="0"/>
              <a:t> de </a:t>
            </a:r>
            <a:r>
              <a:rPr dirty="0" err="1"/>
              <a:t>los</a:t>
            </a:r>
            <a:r>
              <a:rPr dirty="0"/>
              <a:t> </a:t>
            </a:r>
            <a:r>
              <a:rPr dirty="0" err="1"/>
              <a:t>protocolos</a:t>
            </a:r>
            <a:r>
              <a:rPr dirty="0"/>
              <a:t> de </a:t>
            </a:r>
            <a:r>
              <a:rPr dirty="0" err="1"/>
              <a:t>actuación</a:t>
            </a:r>
            <a:r>
              <a:rPr dirty="0"/>
              <a:t> de Aula y </a:t>
            </a:r>
            <a:r>
              <a:rPr dirty="0" err="1"/>
              <a:t>Agrupación</a:t>
            </a:r>
            <a:r>
              <a:rPr dirty="0"/>
              <a:t>. 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/>
              <a:t>No </a:t>
            </a:r>
            <a:r>
              <a:rPr dirty="0" err="1"/>
              <a:t>introducir</a:t>
            </a:r>
            <a:r>
              <a:rPr dirty="0"/>
              <a:t> </a:t>
            </a:r>
            <a:r>
              <a:rPr b="1" dirty="0" err="1"/>
              <a:t>ningún</a:t>
            </a:r>
            <a:r>
              <a:rPr b="1" dirty="0"/>
              <a:t> </a:t>
            </a:r>
            <a:r>
              <a:rPr b="1" dirty="0" err="1"/>
              <a:t>tipo</a:t>
            </a:r>
            <a:r>
              <a:rPr b="1" dirty="0"/>
              <a:t> de </a:t>
            </a:r>
            <a:r>
              <a:rPr b="1" dirty="0" err="1"/>
              <a:t>alimento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centro</a:t>
            </a:r>
            <a:r>
              <a:rPr dirty="0"/>
              <a:t> escolar o las aulas.</a:t>
            </a:r>
          </a:p>
          <a:p>
            <a:pPr marL="223343" indent="-223343" algn="just" defTabSz="277670">
              <a:lnSpc>
                <a:spcPct val="81000"/>
              </a:lnSpc>
              <a:defRPr sz="1940"/>
            </a:pPr>
            <a:r>
              <a:rPr dirty="0"/>
              <a:t>No </a:t>
            </a:r>
            <a:r>
              <a:rPr dirty="0" err="1"/>
              <a:t>introducir</a:t>
            </a:r>
            <a:r>
              <a:rPr dirty="0"/>
              <a:t> </a:t>
            </a:r>
            <a:r>
              <a:rPr dirty="0" err="1"/>
              <a:t>animales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centro</a:t>
            </a:r>
            <a:r>
              <a:rPr dirty="0"/>
              <a:t> escolar o </a:t>
            </a:r>
            <a:r>
              <a:rPr dirty="0" err="1"/>
              <a:t>en</a:t>
            </a:r>
            <a:r>
              <a:rPr dirty="0"/>
              <a:t> las aulas.</a:t>
            </a:r>
          </a:p>
        </p:txBody>
      </p:sp>
      <p:pic>
        <p:nvPicPr>
          <p:cNvPr id="2" name="Imagen 1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2FDB1B37-EF1C-4B24-F979-0566C442D96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90084"/>
            <a:ext cx="1808816" cy="129061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88F0F08-1CA4-0E9C-62AF-CB0F1DA8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541" y="5703147"/>
            <a:ext cx="1505643" cy="115485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Rectangle 8"/>
          <p:cNvSpPr/>
          <p:nvPr/>
        </p:nvSpPr>
        <p:spPr>
          <a:xfrm>
            <a:off x="0" y="0"/>
            <a:ext cx="6082112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0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965B5"/>
              </a:gs>
              <a:gs pos="25000">
                <a:srgbClr val="3965B5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51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Título 2"/>
          <p:cNvSpPr txBox="1">
            <a:spLocks noGrp="1"/>
          </p:cNvSpPr>
          <p:nvPr>
            <p:ph type="title"/>
          </p:nvPr>
        </p:nvSpPr>
        <p:spPr>
          <a:xfrm>
            <a:off x="-1" y="1756610"/>
            <a:ext cx="4114800" cy="305713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/>
            <a:r>
              <a:t>AULA INTERNACIONAL</a:t>
            </a:r>
          </a:p>
        </p:txBody>
      </p:sp>
      <p:pic>
        <p:nvPicPr>
          <p:cNvPr id="253" name="Captura de pantalla 2019-09-08 a las 14.24.51.png" descr="Captura de pantalla 2019-09-08 a las 14.24.51.png"/>
          <p:cNvPicPr>
            <a:picLocks noGrp="1" noChangeAspect="1"/>
          </p:cNvPicPr>
          <p:nvPr>
            <p:ph type="pic" idx="21"/>
          </p:nvPr>
        </p:nvPicPr>
        <p:blipFill>
          <a:blip r:embed="rId3"/>
          <a:srcRect l="15436" r="15435"/>
          <a:stretch>
            <a:fillRect/>
          </a:stretch>
        </p:blipFill>
        <p:spPr>
          <a:xfrm>
            <a:off x="5197105" y="884832"/>
            <a:ext cx="6784578" cy="5088434"/>
          </a:xfrm>
          <a:prstGeom prst="rect">
            <a:avLst/>
          </a:prstGeom>
          <a:effectLst>
            <a:outerShdw blurRad="254000" dist="127000" dir="16200000" rotWithShape="0">
              <a:srgbClr val="000000">
                <a:alpha val="70000"/>
              </a:srgbClr>
            </a:outerShdw>
          </a:effectLst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20C32F33-4743-BA3D-4345-65963D99FCC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94" y="5168683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733DF6DD-F5FA-A089-9C6F-E9AEED3E0CB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052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ectangle 8"/>
          <p:cNvSpPr/>
          <p:nvPr/>
        </p:nvSpPr>
        <p:spPr>
          <a:xfrm>
            <a:off x="0" y="0"/>
            <a:ext cx="6082112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6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965B5"/>
              </a:gs>
              <a:gs pos="25000">
                <a:srgbClr val="3965B5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57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Título 2"/>
          <p:cNvSpPr txBox="1">
            <a:spLocks noGrp="1"/>
          </p:cNvSpPr>
          <p:nvPr>
            <p:ph type="title"/>
          </p:nvPr>
        </p:nvSpPr>
        <p:spPr>
          <a:xfrm>
            <a:off x="0" y="1684421"/>
            <a:ext cx="3970422" cy="3129319"/>
          </a:xfrm>
          <a:prstGeom prst="rect">
            <a:avLst/>
          </a:prstGeom>
        </p:spPr>
        <p:txBody>
          <a:bodyPr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t>AULA</a:t>
            </a:r>
            <a:br>
              <a:rPr/>
            </a:br>
            <a:r>
              <a:t>INTERNACIONAL</a:t>
            </a:r>
          </a:p>
        </p:txBody>
      </p:sp>
      <p:sp>
        <p:nvSpPr>
          <p:cNvPr id="259" name="Marcador de texto 3"/>
          <p:cNvSpPr txBox="1">
            <a:spLocks noGrp="1"/>
          </p:cNvSpPr>
          <p:nvPr>
            <p:ph type="body" sz="half" idx="1"/>
          </p:nvPr>
        </p:nvSpPr>
        <p:spPr>
          <a:xfrm>
            <a:off x="5314548" y="801866"/>
            <a:ext cx="6082111" cy="5230634"/>
          </a:xfrm>
          <a:prstGeom prst="rect">
            <a:avLst/>
          </a:prstGeom>
        </p:spPr>
        <p:txBody>
          <a:bodyPr anchor="ctr"/>
          <a:lstStyle/>
          <a:p>
            <a:pPr algn="just" defTabSz="566673">
              <a:defRPr sz="2400"/>
            </a:pPr>
            <a:r>
              <a:rPr lang="es-ES" dirty="0"/>
              <a:t>En ocasiones, el docente en línea no coincide con el docente presencial.</a:t>
            </a:r>
            <a:endParaRPr sz="2300" dirty="0"/>
          </a:p>
          <a:p>
            <a:pPr algn="just" defTabSz="566673">
              <a:defRPr sz="2400"/>
            </a:pPr>
            <a:endParaRPr sz="2300" dirty="0"/>
          </a:p>
          <a:p>
            <a:pPr algn="just" defTabSz="566673">
              <a:defRPr sz="2400"/>
            </a:pPr>
            <a:r>
              <a:rPr dirty="0"/>
              <a:t>El enlace para </a:t>
            </a:r>
            <a:r>
              <a:rPr lang="es-ES" dirty="0"/>
              <a:t>acceder a la plataforma</a:t>
            </a:r>
            <a:r>
              <a:rPr dirty="0"/>
              <a:t> se </a:t>
            </a:r>
            <a:r>
              <a:rPr dirty="0" err="1"/>
              <a:t>encuentra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la </a:t>
            </a:r>
            <a:r>
              <a:rPr dirty="0" err="1"/>
              <a:t>página</a:t>
            </a:r>
            <a:r>
              <a:rPr dirty="0"/>
              <a:t> web y bajo la </a:t>
            </a:r>
            <a:r>
              <a:rPr dirty="0" err="1"/>
              <a:t>firma</a:t>
            </a:r>
            <a:r>
              <a:rPr dirty="0"/>
              <a:t> de </a:t>
            </a:r>
            <a:r>
              <a:rPr dirty="0" err="1"/>
              <a:t>cada</a:t>
            </a:r>
            <a:r>
              <a:rPr dirty="0"/>
              <a:t> </a:t>
            </a:r>
            <a:r>
              <a:rPr lang="es-ES" dirty="0"/>
              <a:t>docente</a:t>
            </a:r>
            <a:r>
              <a:rPr dirty="0"/>
              <a:t> de Aula.</a:t>
            </a:r>
            <a:endParaRPr sz="2300" dirty="0"/>
          </a:p>
          <a:p>
            <a:pPr algn="just" defTabSz="566673">
              <a:defRPr sz="2400"/>
            </a:pPr>
            <a:endParaRPr sz="2300" dirty="0"/>
          </a:p>
          <a:p>
            <a:pPr algn="just" defTabSz="566673">
              <a:defRPr sz="2400"/>
            </a:pPr>
            <a:r>
              <a:rPr dirty="0" err="1"/>
              <a:t>Existe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constante</a:t>
            </a:r>
            <a:r>
              <a:rPr dirty="0"/>
              <a:t> </a:t>
            </a:r>
            <a:r>
              <a:rPr dirty="0" err="1"/>
              <a:t>coordinación</a:t>
            </a:r>
            <a:r>
              <a:rPr dirty="0"/>
              <a:t> entre </a:t>
            </a:r>
            <a:r>
              <a:rPr dirty="0" err="1"/>
              <a:t>el</a:t>
            </a:r>
            <a:r>
              <a:rPr dirty="0"/>
              <a:t> </a:t>
            </a:r>
            <a:r>
              <a:rPr lang="es-ES" dirty="0"/>
              <a:t>Docente</a:t>
            </a:r>
            <a:r>
              <a:rPr dirty="0"/>
              <a:t> </a:t>
            </a:r>
            <a:r>
              <a:rPr dirty="0" err="1"/>
              <a:t>Presencial</a:t>
            </a:r>
            <a:r>
              <a:rPr dirty="0"/>
              <a:t> y </a:t>
            </a:r>
            <a:r>
              <a:rPr dirty="0" err="1"/>
              <a:t>el</a:t>
            </a:r>
            <a:r>
              <a:rPr dirty="0"/>
              <a:t> </a:t>
            </a:r>
            <a:r>
              <a:rPr lang="es-ES" dirty="0"/>
              <a:t>Docente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Línea</a:t>
            </a:r>
            <a:r>
              <a:rPr dirty="0"/>
              <a:t>.</a:t>
            </a:r>
            <a:endParaRPr sz="23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6B29828-89B6-D451-FCD6-2A60483E79C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67" y="5258443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C1819664-E0D5-2C84-22BD-BB17950170A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90084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ectangle 8"/>
          <p:cNvSpPr/>
          <p:nvPr/>
        </p:nvSpPr>
        <p:spPr>
          <a:xfrm>
            <a:off x="0" y="0"/>
            <a:ext cx="6082112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8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965B5"/>
              </a:gs>
              <a:gs pos="25000">
                <a:srgbClr val="3965B5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69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Título 2"/>
          <p:cNvSpPr txBox="1">
            <a:spLocks noGrp="1"/>
          </p:cNvSpPr>
          <p:nvPr>
            <p:ph type="title"/>
          </p:nvPr>
        </p:nvSpPr>
        <p:spPr>
          <a:xfrm>
            <a:off x="308059" y="1672572"/>
            <a:ext cx="3970421" cy="3129319"/>
          </a:xfrm>
          <a:prstGeom prst="rect">
            <a:avLst/>
          </a:prstGeom>
        </p:spPr>
        <p:txBody>
          <a:bodyPr/>
          <a:lstStyle/>
          <a:p>
            <a:pPr algn="just">
              <a:defRPr>
                <a:solidFill>
                  <a:srgbClr val="FFFFFF"/>
                </a:solidFill>
              </a:defRPr>
            </a:pPr>
            <a:r>
              <a:t>AULA</a:t>
            </a:r>
            <a:br>
              <a:rPr/>
            </a:br>
            <a:r>
              <a:t>INTERNACIONAL</a:t>
            </a:r>
          </a:p>
        </p:txBody>
      </p:sp>
      <p:sp>
        <p:nvSpPr>
          <p:cNvPr id="271" name="Marcador de texto 3"/>
          <p:cNvSpPr txBox="1">
            <a:spLocks noGrp="1"/>
          </p:cNvSpPr>
          <p:nvPr>
            <p:ph type="body" idx="1"/>
          </p:nvPr>
        </p:nvSpPr>
        <p:spPr>
          <a:xfrm>
            <a:off x="5284519" y="1377537"/>
            <a:ext cx="6711220" cy="5058041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14833" indent="-314833" algn="just" defTabSz="391413">
              <a:lnSpc>
                <a:spcPct val="72000"/>
              </a:lnSpc>
              <a:spcBef>
                <a:spcPts val="1600"/>
              </a:spcBef>
              <a:defRPr sz="2000"/>
            </a:pPr>
            <a:r>
              <a:rPr lang="es-ES" dirty="0"/>
              <a:t>El Aula Internacional es el 50% de las 3 horas de español obligatorias que establece el Programa ALCE.</a:t>
            </a:r>
          </a:p>
          <a:p>
            <a:pPr marL="0" indent="0" algn="just" defTabSz="391413">
              <a:lnSpc>
                <a:spcPct val="72000"/>
              </a:lnSpc>
              <a:spcBef>
                <a:spcPts val="1600"/>
              </a:spcBef>
              <a:buNone/>
              <a:defRPr sz="2000"/>
            </a:pPr>
            <a:endParaRPr lang="es-ES" dirty="0"/>
          </a:p>
          <a:p>
            <a:pPr marL="314833" indent="-314833" algn="just" defTabSz="391413">
              <a:lnSpc>
                <a:spcPct val="72000"/>
              </a:lnSpc>
              <a:spcBef>
                <a:spcPts val="1600"/>
              </a:spcBef>
              <a:defRPr sz="2000"/>
            </a:pPr>
            <a:r>
              <a:rPr lang="es-ES" dirty="0"/>
              <a:t>No debe entenderse como </a:t>
            </a:r>
            <a:r>
              <a:rPr dirty="0" err="1"/>
              <a:t>tareas</a:t>
            </a:r>
            <a:r>
              <a:rPr dirty="0"/>
              <a:t> para casa</a:t>
            </a:r>
            <a:r>
              <a:rPr lang="es-ES" dirty="0"/>
              <a:t> de las clases presenciales.</a:t>
            </a:r>
          </a:p>
          <a:p>
            <a:pPr marL="0" indent="0" algn="just" defTabSz="391413">
              <a:lnSpc>
                <a:spcPct val="72000"/>
              </a:lnSpc>
              <a:spcBef>
                <a:spcPts val="1600"/>
              </a:spcBef>
              <a:buNone/>
              <a:defRPr sz="2000"/>
            </a:pPr>
            <a:endParaRPr lang="es-ES" dirty="0"/>
          </a:p>
          <a:p>
            <a:pPr marL="314833" indent="-314833" algn="just" defTabSz="391413">
              <a:lnSpc>
                <a:spcPct val="72000"/>
              </a:lnSpc>
              <a:spcBef>
                <a:spcPts val="1600"/>
              </a:spcBef>
              <a:defRPr sz="2000"/>
            </a:pPr>
            <a:r>
              <a:rPr lang="es-ES" dirty="0"/>
              <a:t>Son tareas orientadas al refuerzo de la gramática, la comprensión escrita, la comprensión oral y la expresión escrita.</a:t>
            </a:r>
          </a:p>
          <a:p>
            <a:pPr marL="314833" indent="-314833" algn="just" defTabSz="391413">
              <a:lnSpc>
                <a:spcPct val="72000"/>
              </a:lnSpc>
              <a:spcBef>
                <a:spcPts val="1600"/>
              </a:spcBef>
              <a:defRPr sz="2000"/>
            </a:pPr>
            <a:endParaRPr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E582C3B-FAC7-59DD-3E9B-D07AEBBF4C8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60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B825685A-CBFF-9DFC-FB81-5CB748148BA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43460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86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rPr b="1" dirty="0"/>
              <a:t>A</a:t>
            </a:r>
            <a:r>
              <a:rPr lang="es-ES" b="1" dirty="0"/>
              <a:t>LEXIA</a:t>
            </a:r>
            <a:endParaRPr b="1" dirty="0"/>
          </a:p>
        </p:txBody>
      </p:sp>
      <p:sp>
        <p:nvSpPr>
          <p:cNvPr id="288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879372" y="2753936"/>
            <a:ext cx="10485314" cy="33475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SzTx/>
              <a:buNone/>
              <a:defRPr sz="3200"/>
            </a:pPr>
            <a:endParaRPr lang="es-ES" sz="2400" dirty="0"/>
          </a:p>
          <a:p>
            <a:pPr algn="just">
              <a:buSzTx/>
              <a:buFont typeface="Wingdings" pitchFamily="2" charset="2"/>
              <a:buChar char="Ø"/>
              <a:defRPr sz="3200"/>
            </a:pPr>
            <a:r>
              <a:rPr lang="es-ES" sz="2400" dirty="0"/>
              <a:t> Plataforma de comunicación con las familias.</a:t>
            </a:r>
          </a:p>
          <a:p>
            <a:pPr algn="just">
              <a:buSzTx/>
              <a:buFont typeface="Wingdings" pitchFamily="2" charset="2"/>
              <a:buChar char="Ø"/>
              <a:defRPr sz="3200"/>
            </a:pPr>
            <a:r>
              <a:rPr lang="es-ES" sz="2400" dirty="0"/>
              <a:t> A través de esta plataforma se registran y comunican las ausencias del alumnado.</a:t>
            </a:r>
          </a:p>
          <a:p>
            <a:pPr algn="just">
              <a:buSzTx/>
              <a:buFont typeface="Wingdings" pitchFamily="2" charset="2"/>
              <a:buChar char="Ø"/>
              <a:defRPr sz="3200"/>
            </a:pPr>
            <a:r>
              <a:rPr lang="es-ES" sz="2400" dirty="0"/>
              <a:t> Los Boletines de Notas son publicados en la plataforma.</a:t>
            </a:r>
            <a:endParaRPr lang="es-ES" dirty="0"/>
          </a:p>
          <a:p>
            <a:pPr>
              <a:buSzTx/>
              <a:buFontTx/>
              <a:buChar char="-"/>
              <a:defRPr sz="3200"/>
            </a:pPr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0560D22-C38A-D4B9-3EDD-3C436B244A4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7" y="179049"/>
            <a:ext cx="1505643" cy="1154853"/>
          </a:xfrm>
          <a:prstGeom prst="rect">
            <a:avLst/>
          </a:prstGeom>
        </p:spPr>
      </p:pic>
      <p:pic>
        <p:nvPicPr>
          <p:cNvPr id="6" name="Imagen 5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6EE9E892-7921-702C-D0F1-99EC0930BE4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43460"/>
            <a:ext cx="1808816" cy="129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51350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86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rPr b="1" dirty="0"/>
              <a:t>A</a:t>
            </a:r>
            <a:r>
              <a:rPr lang="es-ES" b="1" dirty="0"/>
              <a:t>LEXIA</a:t>
            </a:r>
            <a:endParaRPr b="1" dirty="0"/>
          </a:p>
        </p:txBody>
      </p:sp>
      <p:sp>
        <p:nvSpPr>
          <p:cNvPr id="288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879372" y="2753936"/>
            <a:ext cx="10485314" cy="363498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SzTx/>
              <a:buNone/>
              <a:defRPr sz="3200"/>
            </a:pPr>
            <a:r>
              <a:rPr lang="es-ES" sz="2400" dirty="0"/>
              <a:t>En el momento en el que se obtiene plaza en el programa y los datos del alumnado de nueva incorporación son incorporados a la plataforma, las familias reciben las claves de acceso a Alexia.</a:t>
            </a:r>
          </a:p>
          <a:p>
            <a:pPr marL="0" indent="0" algn="just">
              <a:buSzTx/>
              <a:buNone/>
              <a:defRPr sz="3200"/>
            </a:pPr>
            <a:r>
              <a:rPr lang="es-ES" sz="2400" dirty="0"/>
              <a:t>Se puede acceder a través de:</a:t>
            </a:r>
          </a:p>
          <a:p>
            <a:pPr marL="0" indent="0" algn="just">
              <a:buSzTx/>
              <a:buNone/>
              <a:defRPr sz="3200"/>
            </a:pPr>
            <a:r>
              <a:rPr lang="es-ES" sz="2400" dirty="0"/>
              <a:t>la página </a:t>
            </a:r>
            <a:r>
              <a:rPr lang="es-ES" sz="2400" dirty="0">
                <a:hlinkClick r:id="rId3"/>
              </a:rPr>
              <a:t>web de Alexia </a:t>
            </a:r>
            <a:r>
              <a:rPr lang="es-ES" sz="2400" dirty="0"/>
              <a:t> 				la App Alexia familia</a:t>
            </a:r>
          </a:p>
          <a:p>
            <a:pPr marL="0" indent="0" algn="just">
              <a:buSzTx/>
              <a:buNone/>
              <a:defRPr sz="3200"/>
            </a:pPr>
            <a:endParaRPr lang="es-ES" sz="2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0560D22-C38A-D4B9-3EDD-3C436B244A4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7" y="179049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E5644984-4779-37EB-03D9-248AA49E338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43460"/>
            <a:ext cx="1808816" cy="1290615"/>
          </a:xfrm>
          <a:prstGeom prst="rect">
            <a:avLst/>
          </a:prstGeom>
        </p:spPr>
      </p:pic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D1270DFA-E8A9-C4DF-7934-E164F358F7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234" y="4773361"/>
            <a:ext cx="1545690" cy="1485075"/>
          </a:xfrm>
          <a:prstGeom prst="rect">
            <a:avLst/>
          </a:prstGeom>
        </p:spPr>
      </p:pic>
      <p:pic>
        <p:nvPicPr>
          <p:cNvPr id="8" name="Imagen 7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38A6B2A2-A7DF-671A-6E23-F7662681BD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755" y="4395179"/>
            <a:ext cx="1836588" cy="199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1154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86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t>AACC y AAEE</a:t>
            </a:r>
          </a:p>
        </p:txBody>
      </p:sp>
      <p:sp>
        <p:nvSpPr>
          <p:cNvPr id="288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879372" y="2753936"/>
            <a:ext cx="10485314" cy="334758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 algn="just">
              <a:buSzTx/>
              <a:buNone/>
              <a:defRPr sz="3200"/>
            </a:pPr>
            <a:r>
              <a:rPr lang="es-ES" dirty="0"/>
              <a:t>Nos encanta ver a nuestro alumnado y a sus familias fuera del aula.</a:t>
            </a:r>
          </a:p>
          <a:p>
            <a:pPr marL="0" indent="0" algn="just">
              <a:buSzTx/>
              <a:buNone/>
              <a:defRPr sz="3200"/>
            </a:pPr>
            <a:r>
              <a:rPr lang="es-ES" dirty="0"/>
              <a:t>Al alumnado le enriquece verse con sus compañeros y compañeras en otro espacio y para los docentes y las familias es una oportunidad de poder pasar un rato juntos.</a:t>
            </a:r>
          </a:p>
          <a:p>
            <a:pPr marL="0" indent="0">
              <a:buSzTx/>
              <a:buNone/>
              <a:defRPr sz="3200"/>
            </a:pPr>
            <a:r>
              <a:rPr lang="es-ES" dirty="0"/>
              <a:t>Algunas de las actividades realizadas han sido:</a:t>
            </a:r>
          </a:p>
          <a:p>
            <a:pPr>
              <a:buSzTx/>
              <a:buFontTx/>
              <a:buChar char="-"/>
              <a:defRPr sz="3200"/>
            </a:pPr>
            <a:r>
              <a:rPr lang="es-ES" dirty="0"/>
              <a:t>Yincana en el Museo de Arte de </a:t>
            </a:r>
            <a:r>
              <a:rPr lang="es-ES" dirty="0" err="1"/>
              <a:t>Sidney</a:t>
            </a:r>
            <a:endParaRPr lang="es-ES" dirty="0"/>
          </a:p>
          <a:p>
            <a:pPr>
              <a:buSzTx/>
              <a:buFontTx/>
              <a:buChar char="-"/>
              <a:defRPr sz="3200"/>
            </a:pPr>
            <a:r>
              <a:rPr lang="es-ES" dirty="0"/>
              <a:t>Visita a la radio en español</a:t>
            </a:r>
          </a:p>
          <a:p>
            <a:pPr>
              <a:buSzTx/>
              <a:buFontTx/>
              <a:buChar char="-"/>
              <a:defRPr sz="3200"/>
            </a:pPr>
            <a:r>
              <a:rPr lang="es-ES" dirty="0"/>
              <a:t>Visita a los Jardines Botánicos de </a:t>
            </a:r>
            <a:r>
              <a:rPr lang="es-ES" dirty="0" err="1"/>
              <a:t>Sidney</a:t>
            </a:r>
            <a:endParaRPr lang="es-ES" dirty="0"/>
          </a:p>
          <a:p>
            <a:pPr>
              <a:buSzTx/>
              <a:buFontTx/>
              <a:buChar char="-"/>
              <a:defRPr sz="3200"/>
            </a:pPr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0560D22-C38A-D4B9-3EDD-3C436B244A4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7" y="179049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8F3D1D04-69FD-C8B2-56DC-90595CE2063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43460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4"/>
          <p:cNvSpPr/>
          <p:nvPr/>
        </p:nvSpPr>
        <p:spPr>
          <a:xfrm>
            <a:off x="0" y="0"/>
            <a:ext cx="5614877" cy="6858000"/>
          </a:xfrm>
          <a:prstGeom prst="rect">
            <a:avLst/>
          </a:prstGeom>
          <a:gradFill>
            <a:gsLst>
              <a:gs pos="0">
                <a:schemeClr val="accent1"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rgbClr val="AFABAB"/>
              </a:gs>
              <a:gs pos="100000">
                <a:srgbClr val="AFABAB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145" name="Picture 16" descr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ítulo 1"/>
          <p:cNvSpPr txBox="1">
            <a:spLocks noGrp="1"/>
          </p:cNvSpPr>
          <p:nvPr>
            <p:ph type="title"/>
          </p:nvPr>
        </p:nvSpPr>
        <p:spPr>
          <a:xfrm>
            <a:off x="5614877" y="1515475"/>
            <a:ext cx="4977977" cy="1454051"/>
          </a:xfrm>
          <a:prstGeom prst="rect">
            <a:avLst/>
          </a:prstGeom>
        </p:spPr>
        <p:txBody>
          <a:bodyPr/>
          <a:lstStyle/>
          <a:p>
            <a:r>
              <a:rPr dirty="0"/>
              <a:t>¿ Qué es ALCE ?</a:t>
            </a:r>
          </a:p>
        </p:txBody>
      </p:sp>
      <p:pic>
        <p:nvPicPr>
          <p:cNvPr id="147" name="ALCE_AZUL.jpg" descr="ALCE_AZUL.jpg"/>
          <p:cNvPicPr>
            <a:picLocks noChangeAspect="1"/>
          </p:cNvPicPr>
          <p:nvPr/>
        </p:nvPicPr>
        <p:blipFill>
          <a:blip r:embed="rId3"/>
          <a:srcRect l="17490" t="1290" r="4082"/>
          <a:stretch>
            <a:fillRect/>
          </a:stretch>
        </p:blipFill>
        <p:spPr>
          <a:xfrm>
            <a:off x="195927" y="1097160"/>
            <a:ext cx="4533504" cy="466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35" y="0"/>
                </a:moveTo>
                <a:cubicBezTo>
                  <a:pt x="5908" y="0"/>
                  <a:pt x="2359" y="1983"/>
                  <a:pt x="263" y="5000"/>
                </a:cubicBezTo>
                <a:lnTo>
                  <a:pt x="0" y="5419"/>
                </a:lnTo>
                <a:lnTo>
                  <a:pt x="0" y="17260"/>
                </a:lnTo>
                <a:lnTo>
                  <a:pt x="263" y="17679"/>
                </a:lnTo>
                <a:cubicBezTo>
                  <a:pt x="1433" y="19364"/>
                  <a:pt x="3057" y="20725"/>
                  <a:pt x="4964" y="21600"/>
                </a:cubicBezTo>
                <a:lnTo>
                  <a:pt x="14878" y="21600"/>
                </a:lnTo>
                <a:cubicBezTo>
                  <a:pt x="18846" y="19790"/>
                  <a:pt x="21600" y="15882"/>
                  <a:pt x="21600" y="11339"/>
                </a:cubicBezTo>
                <a:cubicBezTo>
                  <a:pt x="21600" y="5077"/>
                  <a:pt x="16377" y="0"/>
                  <a:pt x="9935" y="0"/>
                </a:cubicBezTo>
                <a:close/>
              </a:path>
            </a:pathLst>
          </a:custGeom>
          <a:ln w="12700">
            <a:miter lim="400000"/>
          </a:ln>
        </p:spPr>
      </p:pic>
      <p:graphicFrame>
        <p:nvGraphicFramePr>
          <p:cNvPr id="150" name="Marcador de contenido 2">
            <a:extLst>
              <a:ext uri="{FF2B5EF4-FFF2-40B4-BE49-F238E27FC236}">
                <a16:creationId xmlns:a16="http://schemas.microsoft.com/office/drawing/2014/main" id="{237B22DA-A7FF-9A4A-501E-1399E49F8502}"/>
              </a:ext>
            </a:extLst>
          </p:cNvPr>
          <p:cNvGraphicFramePr/>
          <p:nvPr/>
        </p:nvGraphicFramePr>
        <p:xfrm>
          <a:off x="5167135" y="2157179"/>
          <a:ext cx="6616826" cy="3832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Imagen 1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03B1ECB3-A8D8-B4D6-D788-74161870D21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376" y="5133815"/>
            <a:ext cx="2398624" cy="171145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86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71" y="279699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rPr lang="es-ES" dirty="0"/>
              <a:t>Plataformas del Ministerio y Redes Sociales</a:t>
            </a:r>
            <a:endParaRPr dirty="0"/>
          </a:p>
        </p:txBody>
      </p:sp>
      <p:sp>
        <p:nvSpPr>
          <p:cNvPr id="288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879373" y="4370119"/>
            <a:ext cx="2706976" cy="17314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None/>
              <a:defRPr sz="3200"/>
            </a:pPr>
            <a:endParaRPr lang="es-ES" dirty="0"/>
          </a:p>
          <a:p>
            <a:pPr marL="0" indent="0">
              <a:buSzTx/>
              <a:buNone/>
              <a:defRPr sz="3200"/>
            </a:pPr>
            <a:endParaRPr lang="es-ES" dirty="0"/>
          </a:p>
          <a:p>
            <a:pPr marL="0" indent="0">
              <a:buSzTx/>
              <a:buNone/>
              <a:defRPr sz="3200"/>
            </a:pPr>
            <a:endParaRPr lang="es-ES" dirty="0"/>
          </a:p>
          <a:p>
            <a:pPr marL="0" indent="0">
              <a:buSzTx/>
              <a:buNone/>
              <a:defRPr sz="3200"/>
            </a:pPr>
            <a:endParaRPr lang="es-ES" dirty="0"/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692C39CB-AA84-64E6-C61E-33C4807A1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83" y="2628327"/>
            <a:ext cx="2204873" cy="1454604"/>
          </a:xfrm>
          <a:prstGeom prst="rect">
            <a:avLst/>
          </a:prstGeom>
        </p:spPr>
      </p:pic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DB9E4ECA-600E-D378-4934-ACD6B8B9E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855" y="2628327"/>
            <a:ext cx="1295400" cy="13208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BB4DD05-3494-D4B8-72D1-79E62C87AA52}"/>
              </a:ext>
            </a:extLst>
          </p:cNvPr>
          <p:cNvSpPr txBox="1"/>
          <p:nvPr/>
        </p:nvSpPr>
        <p:spPr>
          <a:xfrm>
            <a:off x="4608010" y="4314605"/>
            <a:ext cx="2315089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dirty="0"/>
              <a:t>Instagram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dirty="0" err="1"/>
              <a:t>a</a:t>
            </a:r>
            <a:r>
              <a:rPr kumimoji="0" lang="es-ES_tradnl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lce</a:t>
            </a:r>
            <a:r>
              <a:rPr lang="es-ES_tradnl" dirty="0" err="1"/>
              <a:t>australia</a:t>
            </a:r>
            <a:endParaRPr kumimoji="0" lang="es-ES_tradnl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F8B786D-7F6D-CC53-DFC0-7D77870EA3F8}"/>
              </a:ext>
            </a:extLst>
          </p:cNvPr>
          <p:cNvSpPr txBox="1"/>
          <p:nvPr/>
        </p:nvSpPr>
        <p:spPr>
          <a:xfrm>
            <a:off x="8941544" y="4265348"/>
            <a:ext cx="1646358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_tradnl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Facebook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dirty="0"/>
              <a:t>ALCE Australia</a:t>
            </a:r>
            <a:endParaRPr kumimoji="0" lang="es-ES_tradnl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8B57772-FB30-EF09-333B-D91451290D5E}"/>
              </a:ext>
            </a:extLst>
          </p:cNvPr>
          <p:cNvSpPr txBox="1"/>
          <p:nvPr/>
        </p:nvSpPr>
        <p:spPr>
          <a:xfrm>
            <a:off x="8475922" y="5728997"/>
            <a:ext cx="40019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_tradnl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Página </a:t>
            </a:r>
            <a:r>
              <a:rPr kumimoji="0" lang="es-ES_tradnl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  <a:hlinkClick r:id="rId5"/>
              </a:rPr>
              <a:t>Web</a:t>
            </a:r>
            <a:r>
              <a:rPr kumimoji="0" lang="es-ES_tradnl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de ALCE Australia</a:t>
            </a:r>
          </a:p>
        </p:txBody>
      </p:sp>
      <p:pic>
        <p:nvPicPr>
          <p:cNvPr id="15" name="Imagen 14" descr="Imagen que contiene ventana, dibujo&#10;&#10;Descripción generada automáticamente">
            <a:extLst>
              <a:ext uri="{FF2B5EF4-FFF2-40B4-BE49-F238E27FC236}">
                <a16:creationId xmlns:a16="http://schemas.microsoft.com/office/drawing/2014/main" id="{C17C5A75-DBFF-1AAF-5C7A-AA8D92D37E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9" y="5430480"/>
            <a:ext cx="1173388" cy="1063383"/>
          </a:xfrm>
          <a:prstGeom prst="rect">
            <a:avLst/>
          </a:prstGeom>
        </p:spPr>
      </p:pic>
      <p:pic>
        <p:nvPicPr>
          <p:cNvPr id="4" name="Imagen 3" descr="Texto&#10;&#10;Descripción generada automáticamente con confianza media">
            <a:extLst>
              <a:ext uri="{FF2B5EF4-FFF2-40B4-BE49-F238E27FC236}">
                <a16:creationId xmlns:a16="http://schemas.microsoft.com/office/drawing/2014/main" id="{DAE011ED-C1BF-FBBA-B520-4D1E42B597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32" y="4960934"/>
            <a:ext cx="3436074" cy="153612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32DB0376-EE95-712B-FD42-8BE25D510A1E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7" y="179049"/>
            <a:ext cx="1505643" cy="1154853"/>
          </a:xfrm>
          <a:prstGeom prst="rect">
            <a:avLst/>
          </a:prstGeom>
        </p:spPr>
      </p:pic>
      <p:pic>
        <p:nvPicPr>
          <p:cNvPr id="6" name="Imagen 5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E5E2F2FE-055A-6A0D-2A3A-DD086915200C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43460"/>
            <a:ext cx="1808816" cy="129061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AE53C0F-4A16-832B-E29F-32137685A3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342" y="2748252"/>
            <a:ext cx="1181937" cy="120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48354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tangle 8"/>
          <p:cNvSpPr/>
          <p:nvPr/>
        </p:nvSpPr>
        <p:spPr>
          <a:xfrm>
            <a:off x="0" y="0"/>
            <a:ext cx="6082112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4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45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74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CuadroTexto 1"/>
          <p:cNvSpPr txBox="1"/>
          <p:nvPr/>
        </p:nvSpPr>
        <p:spPr>
          <a:xfrm>
            <a:off x="509656" y="1498792"/>
            <a:ext cx="3436349" cy="4247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5400">
                <a:solidFill>
                  <a:srgbClr val="FFFFFF"/>
                </a:solidFill>
              </a:defRPr>
            </a:lvl1pPr>
          </a:lstStyle>
          <a:p>
            <a:r>
              <a:rPr dirty="0"/>
              <a:t>HORARIO</a:t>
            </a:r>
            <a:r>
              <a:rPr lang="es-ES" dirty="0"/>
              <a:t> DE ATENCIÓN DE LA </a:t>
            </a:r>
            <a:r>
              <a:rPr dirty="0"/>
              <a:t>DIRECCIÓN</a:t>
            </a:r>
          </a:p>
        </p:txBody>
      </p:sp>
      <p:sp>
        <p:nvSpPr>
          <p:cNvPr id="247" name="CuadroTexto 2"/>
          <p:cNvSpPr txBox="1"/>
          <p:nvPr/>
        </p:nvSpPr>
        <p:spPr>
          <a:xfrm>
            <a:off x="5817545" y="1157954"/>
            <a:ext cx="4575424" cy="267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400"/>
            </a:pPr>
            <a:endParaRPr lang="es-ES" dirty="0"/>
          </a:p>
          <a:p>
            <a:pPr>
              <a:defRPr sz="2400"/>
            </a:pPr>
            <a:r>
              <a:rPr lang="es-GB" sz="2400" dirty="0"/>
              <a:t>Teléfono</a:t>
            </a:r>
            <a:r>
              <a:rPr lang="es-GB" sz="2400"/>
              <a:t>: </a:t>
            </a:r>
            <a:r>
              <a:rPr lang="es-ES" sz="2400" dirty="0"/>
              <a:t>0491 977 265</a:t>
            </a:r>
            <a:endParaRPr lang="es-GB" b="0" i="0" dirty="0">
              <a:solidFill>
                <a:srgbClr val="000000"/>
              </a:solidFill>
              <a:effectLst/>
            </a:endParaRPr>
          </a:p>
          <a:p>
            <a:pPr>
              <a:defRPr sz="2400"/>
            </a:pPr>
            <a:endParaRPr lang="es-ES" sz="2400" dirty="0"/>
          </a:p>
          <a:p>
            <a:pPr marL="457200" indent="-457200">
              <a:buFontTx/>
              <a:buChar char="-"/>
              <a:defRPr sz="2400"/>
            </a:pPr>
            <a:endParaRPr lang="es-ES" sz="2400" dirty="0"/>
          </a:p>
          <a:p>
            <a:pPr>
              <a:defRPr sz="2400"/>
            </a:pPr>
            <a:r>
              <a:rPr lang="es-ES" sz="2400" dirty="0"/>
              <a:t>Correo electrónico:</a:t>
            </a:r>
          </a:p>
          <a:p>
            <a:pPr>
              <a:defRPr sz="2400"/>
            </a:pPr>
            <a:endParaRPr lang="es-ES" sz="2400" dirty="0"/>
          </a:p>
          <a:p>
            <a:pPr>
              <a:defRPr sz="2400"/>
            </a:pPr>
            <a:r>
              <a:rPr lang="es-ES" sz="2400" dirty="0" err="1"/>
              <a:t>alce.australia@educacion.gob.es</a:t>
            </a:r>
            <a:endParaRPr sz="2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9FA0F53-AD2F-4383-6626-478BB7637B2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364" y="310853"/>
            <a:ext cx="1505643" cy="1154853"/>
          </a:xfrm>
          <a:prstGeom prst="rect">
            <a:avLst/>
          </a:prstGeom>
        </p:spPr>
      </p:pic>
      <p:pic>
        <p:nvPicPr>
          <p:cNvPr id="3" name="Imagen 2" descr="Un dibujo animado con letras&#10;&#10;Descripción generada automáticamente con confianza baja">
            <a:extLst>
              <a:ext uri="{FF2B5EF4-FFF2-40B4-BE49-F238E27FC236}">
                <a16:creationId xmlns:a16="http://schemas.microsoft.com/office/drawing/2014/main" id="{41D45B29-3707-70DE-1E11-37D41011113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897" y="5592032"/>
            <a:ext cx="3886009" cy="9551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86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rPr lang="es-ES" dirty="0"/>
              <a:t>PROCESO DE INSCRIPCIÓN</a:t>
            </a:r>
            <a:endParaRPr dirty="0"/>
          </a:p>
        </p:txBody>
      </p:sp>
      <p:sp>
        <p:nvSpPr>
          <p:cNvPr id="288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879372" y="2753936"/>
            <a:ext cx="10485314" cy="334758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SzTx/>
              <a:buFontTx/>
              <a:buChar char="-"/>
              <a:defRPr sz="3200"/>
            </a:pPr>
            <a:r>
              <a:rPr lang="es-ES" dirty="0"/>
              <a:t>Acceder a la página web de </a:t>
            </a:r>
            <a:r>
              <a:rPr lang="es-ES" dirty="0">
                <a:hlinkClick r:id="rId3"/>
              </a:rPr>
              <a:t>ALCE Australia</a:t>
            </a:r>
            <a:r>
              <a:rPr lang="es-ES" dirty="0"/>
              <a:t>.</a:t>
            </a:r>
          </a:p>
          <a:p>
            <a:pPr>
              <a:buSzTx/>
              <a:buFontTx/>
              <a:buChar char="-"/>
              <a:defRPr sz="3200"/>
            </a:pPr>
            <a:r>
              <a:rPr lang="es-ES" dirty="0"/>
              <a:t>Ir a la sección Inscripción y matrícula</a:t>
            </a:r>
          </a:p>
          <a:p>
            <a:pPr>
              <a:buSzTx/>
              <a:buFontTx/>
              <a:buChar char="-"/>
              <a:defRPr sz="3200"/>
            </a:pPr>
            <a:r>
              <a:rPr lang="es-ES" dirty="0"/>
              <a:t>Leer los requisitos y la documentación</a:t>
            </a:r>
          </a:p>
          <a:p>
            <a:pPr>
              <a:buSzTx/>
              <a:buFontTx/>
              <a:buChar char="-"/>
              <a:defRPr sz="3200"/>
            </a:pPr>
            <a:r>
              <a:rPr lang="es-ES" dirty="0"/>
              <a:t>Ver el videotutorial</a:t>
            </a:r>
          </a:p>
          <a:p>
            <a:pPr>
              <a:buSzTx/>
              <a:buFontTx/>
              <a:buChar char="-"/>
              <a:defRPr sz="3200"/>
            </a:pPr>
            <a:r>
              <a:rPr lang="es-ES" dirty="0"/>
              <a:t>Completar el formulario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0560D22-C38A-D4B9-3EDD-3C436B244A4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7" y="179049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8F3D1D04-69FD-C8B2-56DC-90595CE2063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43460"/>
            <a:ext cx="1808816" cy="129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3173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Rectangle 6"/>
          <p:cNvSpPr/>
          <p:nvPr/>
        </p:nvSpPr>
        <p:spPr>
          <a:xfrm>
            <a:off x="838199" y="0"/>
            <a:ext cx="10910294" cy="6858000"/>
          </a:xfrm>
          <a:prstGeom prst="rect">
            <a:avLst/>
          </a:prstGeom>
          <a:gradFill>
            <a:gsLst>
              <a:gs pos="0">
                <a:srgbClr val="3965B5"/>
              </a:gs>
              <a:gs pos="25000">
                <a:srgbClr val="3965B5"/>
              </a:gs>
              <a:gs pos="94000">
                <a:srgbClr val="11151B"/>
              </a:gs>
              <a:gs pos="100000">
                <a:srgbClr val="11151B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303" name="Picture 8" descr="Picture 8"/>
          <p:cNvPicPr>
            <a:picLocks noChangeAspect="1"/>
          </p:cNvPicPr>
          <p:nvPr/>
        </p:nvPicPr>
        <p:blipFill>
          <a:blip r:embed="rId2"/>
          <a:srcRect l="3963" t="3963" r="3963" b="3963"/>
          <a:stretch>
            <a:fillRect/>
          </a:stretch>
        </p:blipFill>
        <p:spPr>
          <a:xfrm>
            <a:off x="0" y="268944"/>
            <a:ext cx="12192001" cy="6857998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Text Placeholder 1"/>
          <p:cNvSpPr txBox="1">
            <a:spLocks noGrp="1"/>
          </p:cNvSpPr>
          <p:nvPr>
            <p:ph type="body" sz="quarter" idx="1"/>
          </p:nvPr>
        </p:nvSpPr>
        <p:spPr>
          <a:xfrm>
            <a:off x="2144710" y="2248752"/>
            <a:ext cx="8021854" cy="33417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 sz="4800">
                <a:latin typeface="Modern Love"/>
                <a:ea typeface="Modern Love"/>
                <a:cs typeface="Modern Love"/>
                <a:sym typeface="Modern Love"/>
              </a:defRPr>
            </a:lvl1pPr>
          </a:lstStyle>
          <a:p>
            <a:r>
              <a:rPr lang="es-ES" dirty="0"/>
              <a:t>Les esperamos en </a:t>
            </a:r>
          </a:p>
          <a:p>
            <a:endParaRPr lang="es-ES" dirty="0"/>
          </a:p>
          <a:p>
            <a:r>
              <a:rPr lang="es-ES" dirty="0"/>
              <a:t>ALCE Australia</a:t>
            </a:r>
          </a:p>
          <a:p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ED6E46A-2CC4-2AEE-9AE7-17BEDA68DC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4605"/>
            <a:ext cx="2144710" cy="1645027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E94A52C6-AF6F-5CDB-33AF-07C0CD37D8C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67385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 85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rgbClr val="3965B5"/>
              </a:gs>
              <a:gs pos="25000">
                <a:srgbClr val="3965B5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151" name="Picture 87" descr="Picture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Fundamento legal"/>
          <p:cNvSpPr txBox="1">
            <a:spLocks noGrp="1"/>
          </p:cNvSpPr>
          <p:nvPr>
            <p:ph type="title"/>
          </p:nvPr>
        </p:nvSpPr>
        <p:spPr>
          <a:xfrm>
            <a:off x="1179074" y="714186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FUNDAMENTACIÓN LEGAL</a:t>
            </a:r>
          </a:p>
        </p:txBody>
      </p:sp>
      <p:sp>
        <p:nvSpPr>
          <p:cNvPr id="153" name="Las Agrupaciones de LyCE se regulan por la legislación específica del Ministerio de Educación:…"/>
          <p:cNvSpPr txBox="1"/>
          <p:nvPr/>
        </p:nvSpPr>
        <p:spPr>
          <a:xfrm>
            <a:off x="1071601" y="2588857"/>
            <a:ext cx="10048798" cy="2876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/>
          <a:p>
            <a:pPr indent="-221742" defTabSz="886968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261"/>
            </a:pPr>
            <a:endParaRPr sz="2000" dirty="0"/>
          </a:p>
          <a:p>
            <a:pPr defTabSz="886968">
              <a:lnSpc>
                <a:spcPct val="90000"/>
              </a:lnSpc>
              <a:spcBef>
                <a:spcPts val="500"/>
              </a:spcBef>
              <a:buSzPct val="100000"/>
              <a:defRPr sz="1261"/>
            </a:pPr>
            <a:r>
              <a:rPr sz="2000" dirty="0"/>
              <a:t>Las </a:t>
            </a:r>
            <a:r>
              <a:rPr sz="2000" dirty="0" err="1"/>
              <a:t>Agrupaciones</a:t>
            </a:r>
            <a:r>
              <a:rPr sz="2000" dirty="0"/>
              <a:t> de </a:t>
            </a:r>
            <a:r>
              <a:rPr sz="2000" dirty="0" err="1"/>
              <a:t>LyCE</a:t>
            </a:r>
            <a:r>
              <a:rPr sz="2000" dirty="0"/>
              <a:t> se </a:t>
            </a:r>
            <a:r>
              <a:rPr sz="2000" dirty="0" err="1"/>
              <a:t>regulan</a:t>
            </a:r>
            <a:r>
              <a:rPr sz="2000" dirty="0"/>
              <a:t> por </a:t>
            </a:r>
            <a:r>
              <a:rPr sz="2000" dirty="0" err="1"/>
              <a:t>legislación</a:t>
            </a:r>
            <a:r>
              <a:rPr sz="2000" dirty="0"/>
              <a:t> </a:t>
            </a:r>
            <a:r>
              <a:rPr sz="2000" dirty="0" err="1"/>
              <a:t>específica</a:t>
            </a:r>
            <a:r>
              <a:rPr sz="2000" dirty="0"/>
              <a:t> del </a:t>
            </a:r>
            <a:r>
              <a:rPr sz="2000" dirty="0" err="1"/>
              <a:t>Ministerio</a:t>
            </a:r>
            <a:r>
              <a:rPr sz="2000" dirty="0"/>
              <a:t> de </a:t>
            </a:r>
            <a:r>
              <a:rPr sz="2000" dirty="0" err="1"/>
              <a:t>Educación</a:t>
            </a:r>
            <a:r>
              <a:rPr sz="2000" dirty="0"/>
              <a:t>:</a:t>
            </a:r>
          </a:p>
          <a:p>
            <a:pPr indent="-221742" defTabSz="886968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261"/>
            </a:pPr>
            <a:endParaRPr sz="2000" dirty="0"/>
          </a:p>
          <a:p>
            <a:pPr marL="498919" lvl="1" indent="-277177" defTabSz="886968">
              <a:lnSpc>
                <a:spcPct val="90000"/>
              </a:lnSpc>
              <a:spcBef>
                <a:spcPts val="500"/>
              </a:spcBef>
              <a:buSzPct val="100000"/>
              <a:buChar char="➢"/>
              <a:defRPr sz="1261" b="1"/>
            </a:pPr>
            <a:r>
              <a:rPr sz="2000" dirty="0"/>
              <a:t>Real </a:t>
            </a:r>
            <a:r>
              <a:rPr sz="2000" dirty="0" err="1"/>
              <a:t>Decreto</a:t>
            </a:r>
            <a:r>
              <a:rPr sz="2000" dirty="0"/>
              <a:t> 1027</a:t>
            </a:r>
            <a:r>
              <a:rPr sz="2000" b="0" dirty="0"/>
              <a:t>/1993</a:t>
            </a:r>
          </a:p>
          <a:p>
            <a:pPr marL="55435" indent="-277177" defTabSz="886968">
              <a:lnSpc>
                <a:spcPct val="90000"/>
              </a:lnSpc>
              <a:spcBef>
                <a:spcPts val="500"/>
              </a:spcBef>
              <a:buSzPct val="100000"/>
              <a:buChar char="➢"/>
              <a:defRPr sz="1261"/>
            </a:pPr>
            <a:endParaRPr sz="2000" b="0" dirty="0"/>
          </a:p>
          <a:p>
            <a:pPr marL="498919" lvl="1" indent="-277177" defTabSz="886968">
              <a:lnSpc>
                <a:spcPct val="90000"/>
              </a:lnSpc>
              <a:spcBef>
                <a:spcPts val="500"/>
              </a:spcBef>
              <a:buSzPct val="100000"/>
              <a:buChar char="➢"/>
              <a:defRPr sz="1261" b="1"/>
            </a:pPr>
            <a:r>
              <a:rPr sz="2000" dirty="0"/>
              <a:t>Orden</a:t>
            </a:r>
            <a:r>
              <a:rPr sz="2000" b="0" dirty="0"/>
              <a:t> EDU </a:t>
            </a:r>
            <a:r>
              <a:rPr sz="2000" dirty="0"/>
              <a:t>3122</a:t>
            </a:r>
            <a:r>
              <a:rPr sz="2000" b="0" dirty="0"/>
              <a:t>/2010  </a:t>
            </a:r>
          </a:p>
          <a:p>
            <a:pPr marL="498919" lvl="1" indent="-277177" defTabSz="886968">
              <a:lnSpc>
                <a:spcPct val="90000"/>
              </a:lnSpc>
              <a:spcBef>
                <a:spcPts val="500"/>
              </a:spcBef>
              <a:buSzPct val="100000"/>
              <a:buChar char="➢"/>
              <a:defRPr sz="1261" b="1"/>
            </a:pPr>
            <a:endParaRPr sz="2000" b="0" dirty="0"/>
          </a:p>
          <a:p>
            <a:pPr marL="498919" lvl="1" indent="-277177" defTabSz="886968">
              <a:lnSpc>
                <a:spcPct val="90000"/>
              </a:lnSpc>
              <a:spcBef>
                <a:spcPts val="500"/>
              </a:spcBef>
              <a:buSzPct val="100000"/>
              <a:buChar char="➢"/>
              <a:defRPr sz="1261" b="1"/>
            </a:pPr>
            <a:r>
              <a:rPr sz="2000" dirty="0"/>
              <a:t>Resolución</a:t>
            </a:r>
            <a:r>
              <a:rPr sz="2000" b="0" dirty="0"/>
              <a:t> de la Secretaría de Estado de Educación y Formación Profesional del </a:t>
            </a:r>
            <a:r>
              <a:rPr lang="es-ES" sz="2000" dirty="0"/>
              <a:t>6 de marzo de 2023</a:t>
            </a:r>
            <a:endParaRPr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162CF25-CF71-643B-8AF0-5D8FDC8245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0" y="5594095"/>
            <a:ext cx="1433395" cy="1099437"/>
          </a:xfrm>
          <a:prstGeom prst="rect">
            <a:avLst/>
          </a:prstGeom>
        </p:spPr>
      </p:pic>
      <p:pic>
        <p:nvPicPr>
          <p:cNvPr id="5" name="Imagen 4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E9175816-7FAA-9BA4-5944-1BB2F99784B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376" y="5133815"/>
            <a:ext cx="2398624" cy="171145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8"/>
          <p:cNvSpPr/>
          <p:nvPr/>
        </p:nvSpPr>
        <p:spPr>
          <a:xfrm>
            <a:off x="0" y="0"/>
            <a:ext cx="6082112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56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157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0" y="58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Título 1"/>
          <p:cNvSpPr txBox="1">
            <a:spLocks noGrp="1"/>
          </p:cNvSpPr>
          <p:nvPr>
            <p:ph type="title"/>
          </p:nvPr>
        </p:nvSpPr>
        <p:spPr>
          <a:xfrm>
            <a:off x="640079" y="2053640"/>
            <a:ext cx="3669161" cy="27600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b="1" dirty="0"/>
              <a:t>Objetivo prioritario del Programa</a:t>
            </a:r>
          </a:p>
        </p:txBody>
      </p:sp>
      <p:sp>
        <p:nvSpPr>
          <p:cNvPr id="159" name="CuadroTexto 3"/>
          <p:cNvSpPr txBox="1"/>
          <p:nvPr/>
        </p:nvSpPr>
        <p:spPr>
          <a:xfrm>
            <a:off x="5436016" y="813683"/>
            <a:ext cx="6401619" cy="5230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indent="-228600" algn="just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800"/>
            </a:lvl1pPr>
          </a:lstStyle>
          <a:p>
            <a:pPr indent="0">
              <a:buNone/>
            </a:pPr>
            <a:r>
              <a:rPr dirty="0"/>
              <a:t>El objetivo prioritario del Programa es el </a:t>
            </a:r>
            <a:r>
              <a:rPr b="1" u="sng" dirty="0"/>
              <a:t>mantenimiento de los vínculos</a:t>
            </a:r>
            <a:r>
              <a:rPr dirty="0"/>
              <a:t> de ciudadanos españoles en el exterior, entre 7-17 años, con la lengua y la </a:t>
            </a:r>
            <a:r>
              <a:rPr dirty="0" err="1"/>
              <a:t>cultura</a:t>
            </a:r>
            <a:r>
              <a:rPr lang="es-ES" dirty="0"/>
              <a:t> españolas</a:t>
            </a:r>
            <a:r>
              <a:rPr dirty="0"/>
              <a:t>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BBA109F-B8BE-0296-5C67-745F6BD8EB4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0" y="5466758"/>
            <a:ext cx="1433395" cy="1099437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23CD7CD8-CD0A-D33E-D7C7-827D9D8923E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376" y="5133815"/>
            <a:ext cx="2398624" cy="171145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tangle 97"/>
          <p:cNvSpPr/>
          <p:nvPr/>
        </p:nvSpPr>
        <p:spPr>
          <a:xfrm>
            <a:off x="0" y="0"/>
            <a:ext cx="5614877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167" name="Picture 99" descr="Picture 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910" y="0"/>
            <a:ext cx="12303909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Estructura de las Enseñanzas"/>
          <p:cNvSpPr txBox="1">
            <a:spLocks noGrp="1"/>
          </p:cNvSpPr>
          <p:nvPr>
            <p:ph type="title"/>
          </p:nvPr>
        </p:nvSpPr>
        <p:spPr>
          <a:xfrm>
            <a:off x="4833062" y="319225"/>
            <a:ext cx="7116928" cy="176942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392525" lvl="1">
              <a:lnSpc>
                <a:spcPct val="81000"/>
              </a:lnSpc>
              <a:spcBef>
                <a:spcPts val="1500"/>
              </a:spcBef>
              <a:defRPr sz="2000"/>
            </a:pPr>
            <a:br>
              <a:rPr lang="es-ES" sz="3200" dirty="0"/>
            </a:br>
            <a:r>
              <a:rPr lang="es-ES" sz="3100" dirty="0"/>
              <a:t>L</a:t>
            </a:r>
            <a:r>
              <a:rPr sz="3100" dirty="0"/>
              <a:t>as </a:t>
            </a:r>
            <a:r>
              <a:rPr lang="es-ES" sz="3100" dirty="0"/>
              <a:t>e</a:t>
            </a:r>
            <a:r>
              <a:rPr sz="3100" dirty="0" err="1"/>
              <a:t>nseñanzas</a:t>
            </a:r>
            <a:r>
              <a:rPr lang="es-ES" sz="3100" dirty="0"/>
              <a:t> s</a:t>
            </a:r>
            <a:r>
              <a:rPr lang="es-ES" sz="3100" b="1" dirty="0"/>
              <a:t>e orientarán a</a:t>
            </a:r>
            <a:r>
              <a:rPr lang="es-ES" sz="3100" dirty="0"/>
              <a:t>:</a:t>
            </a:r>
            <a:br>
              <a:rPr lang="es-ES" sz="2000" dirty="0"/>
            </a:br>
            <a:br>
              <a:rPr lang="es-ES" sz="2000" dirty="0"/>
            </a:br>
            <a:r>
              <a:rPr lang="es-ES" sz="2000" dirty="0"/>
              <a:t>- la consecución del </a:t>
            </a:r>
            <a:r>
              <a:rPr lang="es-ES" sz="2000" b="1" dirty="0"/>
              <a:t>adecuado nivel de competencia lingüística</a:t>
            </a:r>
            <a:br>
              <a:rPr lang="es-ES" sz="2000" b="1" dirty="0"/>
            </a:br>
            <a:r>
              <a:rPr lang="es-ES" sz="2000" b="1" dirty="0"/>
              <a:t>- </a:t>
            </a:r>
            <a:r>
              <a:rPr lang="es-ES" sz="2000" dirty="0"/>
              <a:t>el conocimiento de la </a:t>
            </a:r>
            <a:r>
              <a:rPr lang="es-ES" sz="2000" b="1" dirty="0"/>
              <a:t>realidad sociocultural española</a:t>
            </a:r>
            <a:br>
              <a:rPr lang="es-ES" sz="2000" b="1" dirty="0"/>
            </a:br>
            <a:r>
              <a:rPr lang="es-ES" sz="2000" b="1" dirty="0"/>
              <a:t>- </a:t>
            </a:r>
            <a:r>
              <a:rPr lang="es-ES" sz="2000" dirty="0"/>
              <a:t>el </a:t>
            </a:r>
            <a:r>
              <a:rPr lang="es-ES" sz="2000" b="1" dirty="0"/>
              <a:t>enriquecimiento intercultural</a:t>
            </a:r>
            <a:br>
              <a:rPr lang="es-ES" sz="1400" b="1" dirty="0"/>
            </a:br>
            <a:endParaRPr sz="3200" dirty="0"/>
          </a:p>
        </p:txBody>
      </p:sp>
      <p:sp>
        <p:nvSpPr>
          <p:cNvPr id="169" name="Freeform 62"/>
          <p:cNvSpPr/>
          <p:nvPr/>
        </p:nvSpPr>
        <p:spPr>
          <a:xfrm>
            <a:off x="-1" y="738618"/>
            <a:ext cx="5000440" cy="5400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35" y="0"/>
                </a:moveTo>
                <a:cubicBezTo>
                  <a:pt x="16377" y="0"/>
                  <a:pt x="21600" y="4835"/>
                  <a:pt x="21600" y="10800"/>
                </a:cubicBezTo>
                <a:cubicBezTo>
                  <a:pt x="21600" y="16765"/>
                  <a:pt x="16377" y="21600"/>
                  <a:pt x="9935" y="21600"/>
                </a:cubicBezTo>
                <a:cubicBezTo>
                  <a:pt x="5908" y="21600"/>
                  <a:pt x="2358" y="19711"/>
                  <a:pt x="262" y="16838"/>
                </a:cubicBezTo>
                <a:lnTo>
                  <a:pt x="0" y="16439"/>
                </a:lnTo>
                <a:lnTo>
                  <a:pt x="0" y="5161"/>
                </a:lnTo>
                <a:lnTo>
                  <a:pt x="262" y="4762"/>
                </a:lnTo>
                <a:cubicBezTo>
                  <a:pt x="2358" y="1889"/>
                  <a:pt x="5908" y="0"/>
                  <a:pt x="993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170" name="Imagen" descr="Imagen"/>
          <p:cNvPicPr>
            <a:picLocks noGrp="1" noChangeAspect="1"/>
          </p:cNvPicPr>
          <p:nvPr>
            <p:ph type="pic" idx="21"/>
          </p:nvPr>
        </p:nvPicPr>
        <p:blipFill>
          <a:blip r:embed="rId4"/>
          <a:srcRect t="908" r="2" b="4594"/>
          <a:stretch>
            <a:fillRect/>
          </a:stretch>
        </p:blipFill>
        <p:spPr>
          <a:xfrm>
            <a:off x="74632" y="907231"/>
            <a:ext cx="4688682" cy="5063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81" y="0"/>
                </a:moveTo>
                <a:cubicBezTo>
                  <a:pt x="5852" y="0"/>
                  <a:pt x="1999" y="2286"/>
                  <a:pt x="24" y="5653"/>
                </a:cubicBezTo>
                <a:lnTo>
                  <a:pt x="0" y="5698"/>
                </a:lnTo>
                <a:lnTo>
                  <a:pt x="0" y="15902"/>
                </a:lnTo>
                <a:lnTo>
                  <a:pt x="24" y="15947"/>
                </a:lnTo>
                <a:cubicBezTo>
                  <a:pt x="1999" y="19314"/>
                  <a:pt x="5852" y="21600"/>
                  <a:pt x="10281" y="21600"/>
                </a:cubicBezTo>
                <a:cubicBezTo>
                  <a:pt x="15767" y="21600"/>
                  <a:pt x="20355" y="18089"/>
                  <a:pt x="21600" y="13364"/>
                </a:cubicBezTo>
                <a:lnTo>
                  <a:pt x="21600" y="8236"/>
                </a:lnTo>
                <a:cubicBezTo>
                  <a:pt x="20355" y="3511"/>
                  <a:pt x="15767" y="0"/>
                  <a:pt x="10281" y="0"/>
                </a:cubicBezTo>
                <a:close/>
              </a:path>
            </a:pathLst>
          </a:custGeom>
        </p:spPr>
      </p:pic>
      <p:sp>
        <p:nvSpPr>
          <p:cNvPr id="171" name="Niveles referidos al MCER para las Lenguas.…"/>
          <p:cNvSpPr txBox="1">
            <a:spLocks noGrp="1"/>
          </p:cNvSpPr>
          <p:nvPr>
            <p:ph type="body" sz="half" idx="1"/>
          </p:nvPr>
        </p:nvSpPr>
        <p:spPr>
          <a:xfrm>
            <a:off x="5000438" y="2363190"/>
            <a:ext cx="7116929" cy="350185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marL="45441" indent="0" algn="ctr">
              <a:spcBef>
                <a:spcPts val="1100"/>
              </a:spcBef>
              <a:buNone/>
              <a:defRPr sz="2000"/>
            </a:pPr>
            <a:r>
              <a:rPr lang="es-ES" dirty="0"/>
              <a:t>Estructura de las enseñanzas</a:t>
            </a:r>
          </a:p>
          <a:p>
            <a:pPr marL="45441" indent="0" algn="just">
              <a:spcBef>
                <a:spcPts val="1100"/>
              </a:spcBef>
              <a:buNone/>
              <a:defRPr sz="2000"/>
            </a:pPr>
            <a:r>
              <a:rPr lang="es-ES" dirty="0"/>
              <a:t>Niveles referidos al </a:t>
            </a:r>
            <a:r>
              <a:rPr lang="es-ES" b="1" dirty="0"/>
              <a:t>Marco Común Europeo de </a:t>
            </a:r>
            <a:r>
              <a:rPr b="1" dirty="0"/>
              <a:t>R</a:t>
            </a:r>
            <a:r>
              <a:rPr lang="es-ES" b="1" dirty="0" err="1"/>
              <a:t>eferencia</a:t>
            </a:r>
            <a:r>
              <a:rPr dirty="0"/>
              <a:t> para las Lenguas.</a:t>
            </a:r>
            <a:endParaRPr sz="2900" dirty="0"/>
          </a:p>
          <a:p>
            <a:pPr marL="45441" indent="0" algn="just">
              <a:spcBef>
                <a:spcPts val="1100"/>
              </a:spcBef>
              <a:buNone/>
              <a:defRPr sz="2000" b="1"/>
            </a:pPr>
            <a:r>
              <a:rPr dirty="0"/>
              <a:t>10 años de escolarización</a:t>
            </a:r>
            <a:r>
              <a:rPr b="0" dirty="0"/>
              <a:t> a través de 3 etapas, 5 niveles y 10 cursos.</a:t>
            </a:r>
            <a:endParaRPr sz="2900" dirty="0"/>
          </a:p>
          <a:p>
            <a:pPr marL="274041" indent="-228600" algn="just">
              <a:spcBef>
                <a:spcPts val="1100"/>
              </a:spcBef>
              <a:defRPr sz="2000" b="1"/>
            </a:pPr>
            <a:r>
              <a:rPr dirty="0"/>
              <a:t>Etapa A</a:t>
            </a:r>
            <a:r>
              <a:rPr b="0" dirty="0"/>
              <a:t>, incluye niveles A1 y A2 y se desarrolla en 3 </a:t>
            </a:r>
            <a:r>
              <a:rPr b="0" dirty="0" err="1"/>
              <a:t>años</a:t>
            </a:r>
            <a:r>
              <a:rPr lang="es-ES" b="0" dirty="0"/>
              <a:t> (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A1</a:t>
            </a:r>
            <a:r>
              <a:rPr lang="es-ES" b="0" dirty="0"/>
              <a:t>, A2.1 y 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A2.2</a:t>
            </a:r>
            <a:r>
              <a:rPr lang="es-ES" b="0" dirty="0"/>
              <a:t>).</a:t>
            </a:r>
            <a:endParaRPr sz="2900" dirty="0"/>
          </a:p>
          <a:p>
            <a:pPr marL="274041" indent="-228600" algn="just">
              <a:spcBef>
                <a:spcPts val="1100"/>
              </a:spcBef>
              <a:defRPr sz="2000" b="1"/>
            </a:pPr>
            <a:r>
              <a:rPr dirty="0"/>
              <a:t>Etapa B</a:t>
            </a:r>
            <a:r>
              <a:rPr b="0" dirty="0"/>
              <a:t>, incluye niveles B1 y B2 y se desarrolla en 4 </a:t>
            </a:r>
            <a:r>
              <a:rPr b="0" dirty="0" err="1"/>
              <a:t>años</a:t>
            </a:r>
            <a:r>
              <a:rPr lang="es-ES" b="0" dirty="0"/>
              <a:t> (B1.1 , 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B1.2</a:t>
            </a:r>
            <a:r>
              <a:rPr lang="es-ES" b="0" dirty="0"/>
              <a:t>, B2.1 y 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B2.2</a:t>
            </a:r>
            <a:r>
              <a:rPr lang="es-ES" b="0" dirty="0"/>
              <a:t>).</a:t>
            </a:r>
            <a:endParaRPr sz="2900" dirty="0"/>
          </a:p>
          <a:p>
            <a:pPr marL="274041" indent="-228600" algn="just">
              <a:spcBef>
                <a:spcPts val="1100"/>
              </a:spcBef>
              <a:defRPr sz="2000" b="1"/>
            </a:pPr>
            <a:r>
              <a:rPr dirty="0"/>
              <a:t>Etapa C</a:t>
            </a:r>
            <a:r>
              <a:rPr b="0" dirty="0"/>
              <a:t>, un único nivel C1 que se desarrolla en 3 </a:t>
            </a:r>
            <a:r>
              <a:rPr b="0" dirty="0" err="1"/>
              <a:t>años</a:t>
            </a:r>
            <a:r>
              <a:rPr lang="es-ES" b="0" dirty="0"/>
              <a:t> (C1.1, C1.2 y 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</a:rPr>
              <a:t>C1.3</a:t>
            </a:r>
            <a:r>
              <a:rPr lang="es-ES" b="0" dirty="0"/>
              <a:t>).</a:t>
            </a:r>
            <a:endParaRPr b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5780F5E-E48F-C20A-DBAF-E0B56CED9A5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9" y="5569216"/>
            <a:ext cx="1408133" cy="1080061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5C9F89F3-0AA6-78B8-791F-BD0C4CCD933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888" y="5881833"/>
            <a:ext cx="1368112" cy="97616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ectangle 104"/>
          <p:cNvSpPr/>
          <p:nvPr/>
        </p:nvSpPr>
        <p:spPr>
          <a:xfrm>
            <a:off x="5920430" y="0"/>
            <a:ext cx="627157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187" name="Picture 106" descr="Picture 1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Horarios"/>
          <p:cNvSpPr txBox="1">
            <a:spLocks noGrp="1"/>
          </p:cNvSpPr>
          <p:nvPr>
            <p:ph type="title"/>
          </p:nvPr>
        </p:nvSpPr>
        <p:spPr>
          <a:xfrm>
            <a:off x="395536" y="335307"/>
            <a:ext cx="4803638" cy="1311665"/>
          </a:xfrm>
          <a:prstGeom prst="rect">
            <a:avLst/>
          </a:prstGeom>
        </p:spPr>
        <p:txBody>
          <a:bodyPr/>
          <a:lstStyle/>
          <a:p>
            <a:r>
              <a:rPr dirty="0"/>
              <a:t>HORARIOS ORDINARIOS</a:t>
            </a:r>
          </a:p>
        </p:txBody>
      </p:sp>
      <p:sp>
        <p:nvSpPr>
          <p:cNvPr id="189" name="3 horas semanales de clase, ambas de obligada asistencia:…"/>
          <p:cNvSpPr txBox="1">
            <a:spLocks noGrp="1"/>
          </p:cNvSpPr>
          <p:nvPr>
            <p:ph type="body" sz="half" idx="1"/>
          </p:nvPr>
        </p:nvSpPr>
        <p:spPr>
          <a:xfrm>
            <a:off x="195395" y="1846049"/>
            <a:ext cx="5203919" cy="3788831"/>
          </a:xfrm>
          <a:prstGeom prst="rect">
            <a:avLst/>
          </a:prstGeom>
        </p:spPr>
        <p:txBody>
          <a:bodyPr anchor="ctr"/>
          <a:lstStyle/>
          <a:p>
            <a:pPr marL="48209" indent="0" algn="just">
              <a:buNone/>
              <a:defRPr sz="2000" b="1"/>
            </a:pPr>
            <a:r>
              <a:rPr dirty="0"/>
              <a:t>3 horas semanales</a:t>
            </a:r>
            <a:r>
              <a:rPr b="0" dirty="0"/>
              <a:t> de clase</a:t>
            </a:r>
            <a:r>
              <a:rPr lang="es-ES" dirty="0"/>
              <a:t> </a:t>
            </a:r>
            <a:r>
              <a:rPr b="0" dirty="0"/>
              <a:t>de </a:t>
            </a:r>
            <a:r>
              <a:rPr dirty="0"/>
              <a:t>obligada asistencia</a:t>
            </a:r>
            <a:r>
              <a:rPr b="0" dirty="0"/>
              <a:t>:</a:t>
            </a:r>
          </a:p>
          <a:p>
            <a:pPr marL="944730" lvl="2" indent="-342900" algn="just">
              <a:buFontTx/>
              <a:buChar char="➢"/>
              <a:defRPr sz="2000" u="sng"/>
            </a:pPr>
            <a:r>
              <a:rPr dirty="0"/>
              <a:t>1h</a:t>
            </a:r>
            <a:r>
              <a:rPr lang="es-ES" dirty="0"/>
              <a:t> </a:t>
            </a:r>
            <a:r>
              <a:rPr dirty="0"/>
              <a:t>1/2 presencial</a:t>
            </a:r>
            <a:r>
              <a:rPr u="none" dirty="0"/>
              <a:t> en el </a:t>
            </a:r>
            <a:r>
              <a:rPr b="1" u="none" dirty="0"/>
              <a:t>Aula Presencial</a:t>
            </a:r>
            <a:r>
              <a:rPr u="none" dirty="0"/>
              <a:t> con </a:t>
            </a:r>
            <a:r>
              <a:rPr u="none" dirty="0" err="1"/>
              <a:t>el</a:t>
            </a:r>
            <a:r>
              <a:rPr u="none" dirty="0"/>
              <a:t> </a:t>
            </a:r>
            <a:r>
              <a:rPr u="none" dirty="0" err="1"/>
              <a:t>llamad</a:t>
            </a:r>
            <a:r>
              <a:rPr lang="es-ES" u="none" dirty="0"/>
              <a:t>o </a:t>
            </a:r>
            <a:r>
              <a:rPr lang="es-ES" i="1" u="none" dirty="0"/>
              <a:t>Docente</a:t>
            </a:r>
            <a:r>
              <a:rPr i="1" u="none" dirty="0"/>
              <a:t> Presencial</a:t>
            </a:r>
            <a:r>
              <a:rPr u="none" dirty="0"/>
              <a:t>.</a:t>
            </a:r>
          </a:p>
          <a:p>
            <a:pPr marL="944730" lvl="2" indent="-342900" algn="just">
              <a:buFontTx/>
              <a:buChar char="➢"/>
              <a:defRPr sz="2000" u="sng"/>
            </a:pPr>
            <a:r>
              <a:rPr dirty="0"/>
              <a:t>1h 1/2 en línea</a:t>
            </a:r>
            <a:r>
              <a:rPr u="none" dirty="0"/>
              <a:t> a través del </a:t>
            </a:r>
            <a:r>
              <a:rPr b="1" u="none" dirty="0"/>
              <a:t>Aula Internacional</a:t>
            </a:r>
            <a:r>
              <a:rPr u="none" dirty="0"/>
              <a:t> con </a:t>
            </a:r>
            <a:r>
              <a:rPr u="none" dirty="0" err="1"/>
              <a:t>el</a:t>
            </a:r>
            <a:r>
              <a:rPr u="none" dirty="0"/>
              <a:t> </a:t>
            </a:r>
            <a:r>
              <a:rPr u="none" dirty="0" err="1"/>
              <a:t>denominado</a:t>
            </a:r>
            <a:r>
              <a:rPr lang="es-ES" dirty="0"/>
              <a:t> </a:t>
            </a:r>
            <a:r>
              <a:rPr lang="es-ES" i="1" u="none" dirty="0"/>
              <a:t>Docente </a:t>
            </a:r>
            <a:r>
              <a:rPr i="1" u="none" dirty="0" err="1"/>
              <a:t>en</a:t>
            </a:r>
            <a:r>
              <a:rPr i="1" u="none" dirty="0"/>
              <a:t> Línea.                                                        </a:t>
            </a:r>
          </a:p>
          <a:p>
            <a:pPr marL="48209" indent="0" algn="just">
              <a:buNone/>
              <a:defRPr sz="2000" b="1"/>
            </a:pPr>
            <a:r>
              <a:rPr dirty="0"/>
              <a:t>No existe diferencia entre ambas </a:t>
            </a:r>
            <a:r>
              <a:rPr lang="es-ES" dirty="0"/>
              <a:t>modalidade</a:t>
            </a:r>
            <a:r>
              <a:rPr dirty="0"/>
              <a:t>s</a:t>
            </a:r>
            <a:r>
              <a:rPr lang="es-ES" dirty="0"/>
              <a:t> de enseñanza</a:t>
            </a:r>
            <a:r>
              <a:rPr dirty="0"/>
              <a:t>, </a:t>
            </a:r>
            <a:r>
              <a:rPr b="0" dirty="0"/>
              <a:t>salvo el formato de la</a:t>
            </a:r>
            <a:r>
              <a:rPr lang="es-ES" b="0" dirty="0"/>
              <a:t>s</a:t>
            </a:r>
            <a:r>
              <a:rPr b="0" dirty="0"/>
              <a:t> misma</a:t>
            </a:r>
            <a:r>
              <a:rPr lang="es-ES" b="0" dirty="0"/>
              <a:t>s</a:t>
            </a:r>
            <a:r>
              <a:rPr b="0" dirty="0"/>
              <a:t>, siendo </a:t>
            </a:r>
            <a:r>
              <a:rPr b="1" dirty="0"/>
              <a:t>ambas de obligada asistencia</a:t>
            </a:r>
            <a:r>
              <a:rPr b="0" dirty="0"/>
              <a:t> y cumplimiento en la totalidad de su </a:t>
            </a:r>
            <a:r>
              <a:rPr b="0" dirty="0" err="1"/>
              <a:t>duración</a:t>
            </a:r>
            <a:r>
              <a:rPr b="0" dirty="0"/>
              <a:t>.</a:t>
            </a:r>
          </a:p>
        </p:txBody>
      </p:sp>
      <p:sp>
        <p:nvSpPr>
          <p:cNvPr id="190" name="Freeform 49"/>
          <p:cNvSpPr/>
          <p:nvPr/>
        </p:nvSpPr>
        <p:spPr>
          <a:xfrm flipH="1">
            <a:off x="6713914" y="590635"/>
            <a:ext cx="5478086" cy="6276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588" y="0"/>
                </a:moveTo>
                <a:cubicBezTo>
                  <a:pt x="15775" y="0"/>
                  <a:pt x="21600" y="5084"/>
                  <a:pt x="21600" y="11356"/>
                </a:cubicBezTo>
                <a:cubicBezTo>
                  <a:pt x="21600" y="15668"/>
                  <a:pt x="18847" y="19418"/>
                  <a:pt x="14791" y="21341"/>
                </a:cubicBezTo>
                <a:lnTo>
                  <a:pt x="14174" y="21600"/>
                </a:lnTo>
                <a:lnTo>
                  <a:pt x="3002" y="21600"/>
                </a:lnTo>
                <a:lnTo>
                  <a:pt x="2386" y="21341"/>
                </a:lnTo>
                <a:cubicBezTo>
                  <a:pt x="1649" y="20991"/>
                  <a:pt x="954" y="20581"/>
                  <a:pt x="312" y="20118"/>
                </a:cubicBezTo>
                <a:lnTo>
                  <a:pt x="0" y="19871"/>
                </a:lnTo>
                <a:lnTo>
                  <a:pt x="0" y="2840"/>
                </a:lnTo>
                <a:lnTo>
                  <a:pt x="312" y="2593"/>
                </a:lnTo>
                <a:cubicBezTo>
                  <a:pt x="2561" y="973"/>
                  <a:pt x="5445" y="0"/>
                  <a:pt x="8588" y="0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rgbClr val="5087CD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5EAEC91-3B85-DA2D-6572-03BCC39AE14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0742"/>
            <a:ext cx="1484416" cy="1138572"/>
          </a:xfrm>
          <a:prstGeom prst="rect">
            <a:avLst/>
          </a:prstGeom>
        </p:spPr>
      </p:pic>
      <p:pic>
        <p:nvPicPr>
          <p:cNvPr id="4" name="ALCE_AZUL.jpg" descr="ALCE_AZUL.jpg">
            <a:extLst>
              <a:ext uri="{FF2B5EF4-FFF2-40B4-BE49-F238E27FC236}">
                <a16:creationId xmlns:a16="http://schemas.microsoft.com/office/drawing/2014/main" id="{6D6EAB93-9281-E535-3385-5E1EDE4672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490" t="1290" r="4082"/>
          <a:stretch>
            <a:fillRect/>
          </a:stretch>
        </p:blipFill>
        <p:spPr>
          <a:xfrm>
            <a:off x="7582665" y="858457"/>
            <a:ext cx="4505325" cy="466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35" y="0"/>
                </a:moveTo>
                <a:cubicBezTo>
                  <a:pt x="5908" y="0"/>
                  <a:pt x="2359" y="1983"/>
                  <a:pt x="263" y="5000"/>
                </a:cubicBezTo>
                <a:lnTo>
                  <a:pt x="0" y="5419"/>
                </a:lnTo>
                <a:lnTo>
                  <a:pt x="0" y="17260"/>
                </a:lnTo>
                <a:lnTo>
                  <a:pt x="263" y="17679"/>
                </a:lnTo>
                <a:cubicBezTo>
                  <a:pt x="1433" y="19364"/>
                  <a:pt x="3057" y="20725"/>
                  <a:pt x="4964" y="21600"/>
                </a:cubicBezTo>
                <a:lnTo>
                  <a:pt x="14878" y="21600"/>
                </a:lnTo>
                <a:cubicBezTo>
                  <a:pt x="18846" y="19790"/>
                  <a:pt x="21600" y="15882"/>
                  <a:pt x="21600" y="11339"/>
                </a:cubicBezTo>
                <a:cubicBezTo>
                  <a:pt x="21600" y="5077"/>
                  <a:pt x="16377" y="0"/>
                  <a:pt x="9935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5" name="Imagen 4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02E12D8B-C8B2-3414-3A08-5FA93EF553F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90084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13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0579" y="-12734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Las Enseñanzas…"/>
          <p:cNvSpPr txBox="1">
            <a:spLocks noGrp="1"/>
          </p:cNvSpPr>
          <p:nvPr>
            <p:ph type="title"/>
          </p:nvPr>
        </p:nvSpPr>
        <p:spPr>
          <a:xfrm>
            <a:off x="2964813" y="991299"/>
            <a:ext cx="6262373" cy="837501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rPr b="1" dirty="0"/>
              <a:t>EVALUACIÓN</a:t>
            </a:r>
          </a:p>
        </p:txBody>
      </p:sp>
      <p:sp>
        <p:nvSpPr>
          <p:cNvPr id="215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19268" y="2808525"/>
            <a:ext cx="10980193" cy="33475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21004" lvl="2" indent="0" algn="just" defTabSz="549614">
              <a:lnSpc>
                <a:spcPct val="72000"/>
              </a:lnSpc>
              <a:spcBef>
                <a:spcPts val="2200"/>
              </a:spcBef>
              <a:buNone/>
              <a:defRPr sz="2254"/>
            </a:pPr>
            <a:r>
              <a:rPr lang="es-ES" dirty="0"/>
              <a:t>Se entregarán dos boletines informativos al año, en los meses de julio</a:t>
            </a:r>
            <a:r>
              <a:rPr dirty="0"/>
              <a:t> y </a:t>
            </a:r>
            <a:r>
              <a:rPr lang="es-ES" dirty="0"/>
              <a:t>diciembre.</a:t>
            </a:r>
          </a:p>
          <a:p>
            <a:pPr marL="921004" lvl="2" indent="0" algn="just" defTabSz="549614">
              <a:lnSpc>
                <a:spcPct val="72000"/>
              </a:lnSpc>
              <a:spcBef>
                <a:spcPts val="2200"/>
              </a:spcBef>
              <a:buNone/>
              <a:defRPr sz="2254"/>
            </a:pPr>
            <a:r>
              <a:rPr lang="es-ES" dirty="0"/>
              <a:t>La e</a:t>
            </a:r>
            <a:r>
              <a:rPr dirty="0" err="1"/>
              <a:t>valuación</a:t>
            </a:r>
            <a:r>
              <a:rPr lang="es-ES" dirty="0"/>
              <a:t> se realiza</a:t>
            </a:r>
            <a:r>
              <a:rPr dirty="0"/>
              <a:t> bajo un doble </a:t>
            </a:r>
            <a:r>
              <a:rPr dirty="0" err="1"/>
              <a:t>aspecto</a:t>
            </a:r>
            <a:r>
              <a:rPr u="none" dirty="0"/>
              <a:t> </a:t>
            </a:r>
            <a:r>
              <a:rPr u="none" dirty="0" err="1"/>
              <a:t>en</a:t>
            </a:r>
            <a:r>
              <a:rPr u="none" dirty="0"/>
              <a:t> ambas </a:t>
            </a:r>
            <a:r>
              <a:rPr u="none" dirty="0" err="1"/>
              <a:t>modalidades</a:t>
            </a:r>
            <a:r>
              <a:rPr u="none" dirty="0"/>
              <a:t> de </a:t>
            </a:r>
            <a:r>
              <a:rPr u="none" dirty="0" err="1"/>
              <a:t>enseñanza</a:t>
            </a:r>
            <a:r>
              <a:rPr u="none" dirty="0"/>
              <a:t>:</a:t>
            </a:r>
            <a:endParaRPr lang="es-ES" dirty="0"/>
          </a:p>
          <a:p>
            <a:pPr marL="1378204" lvl="2" indent="-457200" algn="just" defTabSz="549614">
              <a:lnSpc>
                <a:spcPct val="72000"/>
              </a:lnSpc>
              <a:spcBef>
                <a:spcPts val="2200"/>
              </a:spcBef>
              <a:buFont typeface="+mj-lt"/>
              <a:buAutoNum type="arabicPeriod"/>
              <a:defRPr sz="2254"/>
            </a:pPr>
            <a:r>
              <a:rPr lang="es-ES" u="none" dirty="0"/>
              <a:t>Actitud demostrada (asistencia, participación, autonomía en el aprendizaje, cumplimiento de tareas, integración y participación de trabajos en grupos).</a:t>
            </a:r>
          </a:p>
          <a:p>
            <a:pPr marL="1378204" lvl="2" indent="-457200" algn="just" defTabSz="549614">
              <a:lnSpc>
                <a:spcPct val="72000"/>
              </a:lnSpc>
              <a:spcBef>
                <a:spcPts val="2200"/>
              </a:spcBef>
              <a:buFont typeface="+mj-lt"/>
              <a:buAutoNum type="arabicPeriod"/>
              <a:defRPr sz="2254"/>
            </a:pPr>
            <a:r>
              <a:rPr lang="es-ES" u="none" dirty="0"/>
              <a:t>Grado de consecución de los objetivos señalados para el curso o nivel.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70997E0-2507-A4AC-19A7-077751733EE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8" y="5507872"/>
            <a:ext cx="1591294" cy="1220549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D4627F07-D531-D719-9C27-8356824126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280" y="5466958"/>
            <a:ext cx="1931719" cy="137830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18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Las Enseñanzas…"/>
          <p:cNvSpPr txBox="1">
            <a:spLocks noGrp="1"/>
          </p:cNvSpPr>
          <p:nvPr>
            <p:ph type="title"/>
          </p:nvPr>
        </p:nvSpPr>
        <p:spPr>
          <a:xfrm>
            <a:off x="1179226" y="826679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rPr b="1" dirty="0"/>
              <a:t>PROMOCIÓN</a:t>
            </a:r>
          </a:p>
        </p:txBody>
      </p:sp>
      <p:sp>
        <p:nvSpPr>
          <p:cNvPr id="220" name="…están dirigidas a alumnos españoles:…"/>
          <p:cNvSpPr txBox="1">
            <a:spLocks noGrp="1"/>
          </p:cNvSpPr>
          <p:nvPr>
            <p:ph type="body" sz="half" idx="1"/>
          </p:nvPr>
        </p:nvSpPr>
        <p:spPr>
          <a:xfrm>
            <a:off x="1178922" y="3222175"/>
            <a:ext cx="9833548" cy="2624448"/>
          </a:xfrm>
          <a:prstGeom prst="rect">
            <a:avLst/>
          </a:prstGeom>
        </p:spPr>
        <p:txBody>
          <a:bodyPr/>
          <a:lstStyle/>
          <a:p>
            <a:pPr marL="0" indent="0" algn="just" defTabSz="484886">
              <a:spcBef>
                <a:spcPts val="1400"/>
              </a:spcBef>
              <a:buNone/>
              <a:defRPr sz="2400"/>
            </a:pPr>
            <a:r>
              <a:rPr dirty="0"/>
              <a:t>Para la </a:t>
            </a:r>
            <a:r>
              <a:rPr dirty="0" err="1">
                <a:solidFill>
                  <a:schemeClr val="accent1">
                    <a:lumMod val="75000"/>
                  </a:schemeClr>
                </a:solidFill>
              </a:rPr>
              <a:t>promoción</a:t>
            </a:r>
            <a:r>
              <a:rPr dirty="0">
                <a:solidFill>
                  <a:schemeClr val="accent1">
                    <a:lumMod val="75000"/>
                  </a:schemeClr>
                </a:solidFill>
              </a:rPr>
              <a:t> a un </a:t>
            </a:r>
            <a:r>
              <a:rPr dirty="0" err="1">
                <a:solidFill>
                  <a:schemeClr val="accent1">
                    <a:lumMod val="75000"/>
                  </a:schemeClr>
                </a:solidFill>
              </a:rPr>
              <a:t>nivel</a:t>
            </a:r>
            <a:r>
              <a:rPr dirty="0">
                <a:solidFill>
                  <a:schemeClr val="accent1">
                    <a:lumMod val="75000"/>
                  </a:schemeClr>
                </a:solidFill>
              </a:rPr>
              <a:t> superior </a:t>
            </a:r>
            <a:r>
              <a:rPr dirty="0"/>
              <a:t>se </a:t>
            </a:r>
            <a:r>
              <a:rPr lang="es-ES" dirty="0"/>
              <a:t>deben</a:t>
            </a:r>
            <a:r>
              <a:rPr dirty="0"/>
              <a:t> </a:t>
            </a:r>
            <a:r>
              <a:rPr dirty="0" err="1"/>
              <a:t>superar</a:t>
            </a:r>
            <a:r>
              <a:rPr dirty="0"/>
              <a:t> </a:t>
            </a:r>
            <a:r>
              <a:rPr lang="es-ES" dirty="0"/>
              <a:t>l</a:t>
            </a:r>
            <a:r>
              <a:rPr dirty="0"/>
              <a:t>as </a:t>
            </a:r>
            <a:r>
              <a:rPr dirty="0" err="1"/>
              <a:t>pruebas</a:t>
            </a:r>
            <a:r>
              <a:rPr dirty="0"/>
              <a:t> </a:t>
            </a:r>
            <a:r>
              <a:rPr dirty="0" err="1"/>
              <a:t>externas</a:t>
            </a:r>
            <a:r>
              <a:rPr dirty="0"/>
              <a:t> de </a:t>
            </a:r>
            <a:r>
              <a:rPr dirty="0" err="1"/>
              <a:t>carácter</a:t>
            </a:r>
            <a:r>
              <a:rPr dirty="0"/>
              <a:t> </a:t>
            </a:r>
            <a:r>
              <a:rPr dirty="0" err="1"/>
              <a:t>centralizado</a:t>
            </a:r>
            <a:r>
              <a:rPr dirty="0"/>
              <a:t>, </a:t>
            </a:r>
            <a:r>
              <a:rPr dirty="0" err="1"/>
              <a:t>denominadas</a:t>
            </a:r>
            <a:r>
              <a:rPr dirty="0"/>
              <a:t> </a:t>
            </a:r>
            <a:r>
              <a:rPr b="1" dirty="0" err="1"/>
              <a:t>Pruebas</a:t>
            </a:r>
            <a:r>
              <a:rPr b="1" dirty="0"/>
              <a:t> de Nivel</a:t>
            </a:r>
            <a:r>
              <a:rPr lang="es-ES" b="1" dirty="0"/>
              <a:t> </a:t>
            </a:r>
            <a:r>
              <a:rPr lang="es-ES" dirty="0"/>
              <a:t>y que se realizan en los meses de noviembre.</a:t>
            </a:r>
          </a:p>
          <a:p>
            <a:pPr marL="0" indent="0" algn="just" defTabSz="484886">
              <a:spcBef>
                <a:spcPts val="1400"/>
              </a:spcBef>
              <a:buNone/>
              <a:defRPr sz="2400"/>
            </a:pPr>
            <a:r>
              <a:rPr dirty="0"/>
              <a:t>La </a:t>
            </a:r>
            <a:r>
              <a:rPr dirty="0" err="1"/>
              <a:t>información</a:t>
            </a:r>
            <a:r>
              <a:rPr dirty="0"/>
              <a:t> </a:t>
            </a:r>
            <a:r>
              <a:rPr dirty="0" err="1"/>
              <a:t>sobre</a:t>
            </a:r>
            <a:r>
              <a:rPr dirty="0"/>
              <a:t> </a:t>
            </a:r>
            <a:r>
              <a:rPr dirty="0" err="1"/>
              <a:t>los</a:t>
            </a:r>
            <a:r>
              <a:rPr dirty="0"/>
              <a:t> </a:t>
            </a:r>
            <a:r>
              <a:rPr dirty="0" err="1"/>
              <a:t>resultados</a:t>
            </a:r>
            <a:r>
              <a:rPr dirty="0"/>
              <a:t> de </a:t>
            </a:r>
            <a:r>
              <a:rPr dirty="0" err="1"/>
              <a:t>estas</a:t>
            </a:r>
            <a:r>
              <a:rPr dirty="0"/>
              <a:t> </a:t>
            </a:r>
            <a:r>
              <a:rPr dirty="0" err="1"/>
              <a:t>pruebas</a:t>
            </a:r>
            <a:r>
              <a:rPr dirty="0"/>
              <a:t>, se </a:t>
            </a:r>
            <a:r>
              <a:rPr dirty="0" err="1"/>
              <a:t>entregan</a:t>
            </a:r>
            <a:r>
              <a:rPr dirty="0"/>
              <a:t> </a:t>
            </a:r>
            <a:r>
              <a:rPr lang="es-ES" dirty="0"/>
              <a:t>a través de una acreditación firmada por la Dirección.</a:t>
            </a:r>
            <a:endParaRPr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B613A10-0898-3AD3-BEC3-E3D471D6B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6" y="5546867"/>
            <a:ext cx="1505643" cy="1154853"/>
          </a:xfrm>
          <a:prstGeom prst="rect">
            <a:avLst/>
          </a:prstGeom>
        </p:spPr>
      </p:pic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B3C51A4E-2234-B90A-88CE-B763E0D7B6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84" y="5590084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ectangle 93"/>
          <p:cNvSpPr/>
          <p:nvPr/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3" name="Picture 95" descr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Las Enseñanzas…"/>
          <p:cNvSpPr txBox="1">
            <a:spLocks noGrp="1"/>
          </p:cNvSpPr>
          <p:nvPr>
            <p:ph type="title"/>
          </p:nvPr>
        </p:nvSpPr>
        <p:spPr>
          <a:xfrm>
            <a:off x="1179074" y="714186"/>
            <a:ext cx="9833548" cy="1325564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</a:defRPr>
            </a:lvl1pPr>
          </a:lstStyle>
          <a:p>
            <a:r>
              <a:t>PRUEBAS FINALES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96A5352-77D0-C1D6-10D0-5577A76150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7" y="136758"/>
            <a:ext cx="1505643" cy="1154853"/>
          </a:xfrm>
          <a:prstGeom prst="rect">
            <a:avLst/>
          </a:prstGeom>
        </p:spPr>
      </p:pic>
      <p:graphicFrame>
        <p:nvGraphicFramePr>
          <p:cNvPr id="229" name="…están dirigidas a alumnos españoles:…">
            <a:extLst>
              <a:ext uri="{FF2B5EF4-FFF2-40B4-BE49-F238E27FC236}">
                <a16:creationId xmlns:a16="http://schemas.microsoft.com/office/drawing/2014/main" id="{0E0858AC-445F-8A6C-3CE0-03D70A5EF5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6908530"/>
              </p:ext>
            </p:extLst>
          </p:nvPr>
        </p:nvGraphicFramePr>
        <p:xfrm>
          <a:off x="533552" y="1869040"/>
          <a:ext cx="11480495" cy="4754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n 3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C5FC8226-E208-F801-23A2-C40181C85971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533" y="68876"/>
            <a:ext cx="1808816" cy="129061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8302</TotalTime>
  <Words>1361</Words>
  <Application>Microsoft Macintosh PowerPoint</Application>
  <PresentationFormat>Panorámica</PresentationFormat>
  <Paragraphs>129</Paragraphs>
  <Slides>23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Modern Love</vt:lpstr>
      <vt:lpstr>Wingdings</vt:lpstr>
      <vt:lpstr>Tema de Office</vt:lpstr>
      <vt:lpstr>Presentación de PowerPoint</vt:lpstr>
      <vt:lpstr>¿ Qué es ALCE ?</vt:lpstr>
      <vt:lpstr>FUNDAMENTACIÓN LEGAL</vt:lpstr>
      <vt:lpstr>Objetivo prioritario del Programa</vt:lpstr>
      <vt:lpstr> Las enseñanzas se orientarán a:  - la consecución del adecuado nivel de competencia lingüística - el conocimiento de la realidad sociocultural española - el enriquecimiento intercultural </vt:lpstr>
      <vt:lpstr>HORARIOS ORDINARIOS</vt:lpstr>
      <vt:lpstr>EVALUACIÓN</vt:lpstr>
      <vt:lpstr>PROMOCIÓN</vt:lpstr>
      <vt:lpstr>PRUEBAS FINALES</vt:lpstr>
      <vt:lpstr>PRUEBAS FINALES</vt:lpstr>
      <vt:lpstr>FECHAS DE LAS PRUEBAS</vt:lpstr>
      <vt:lpstr>NORMAS DE CONVIVENCIA</vt:lpstr>
      <vt:lpstr>Presentación de PowerPoint</vt:lpstr>
      <vt:lpstr>AULA INTERNACIONAL</vt:lpstr>
      <vt:lpstr>AULA INTERNACIONAL</vt:lpstr>
      <vt:lpstr>AULA INTERNACIONAL</vt:lpstr>
      <vt:lpstr>ALEXIA</vt:lpstr>
      <vt:lpstr>ALEXIA</vt:lpstr>
      <vt:lpstr>AACC y AAEE</vt:lpstr>
      <vt:lpstr>Plataformas del Ministerio y Redes Sociales</vt:lpstr>
      <vt:lpstr>Presentación de PowerPoint</vt:lpstr>
      <vt:lpstr>PROCESO DE INSCRIPCIÓN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ALCE</dc:title>
  <cp:lastModifiedBy>Jose Antonio Martorell Vich</cp:lastModifiedBy>
  <cp:revision>103</cp:revision>
  <dcterms:modified xsi:type="dcterms:W3CDTF">2024-08-21T01:21:48Z</dcterms:modified>
</cp:coreProperties>
</file>