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50" r:id="rId2"/>
    <p:sldId id="451" r:id="rId3"/>
    <p:sldId id="452" r:id="rId4"/>
    <p:sldId id="464" r:id="rId5"/>
    <p:sldId id="465" r:id="rId6"/>
    <p:sldId id="572" r:id="rId7"/>
    <p:sldId id="573" r:id="rId8"/>
    <p:sldId id="534" r:id="rId9"/>
    <p:sldId id="535" r:id="rId10"/>
    <p:sldId id="536" r:id="rId11"/>
    <p:sldId id="537" r:id="rId12"/>
    <p:sldId id="538" r:id="rId13"/>
    <p:sldId id="539" r:id="rId14"/>
    <p:sldId id="540" r:id="rId15"/>
    <p:sldId id="541" r:id="rId16"/>
    <p:sldId id="542" r:id="rId17"/>
    <p:sldId id="543" r:id="rId18"/>
    <p:sldId id="546" r:id="rId19"/>
    <p:sldId id="553" r:id="rId20"/>
    <p:sldId id="554" r:id="rId21"/>
    <p:sldId id="556" r:id="rId22"/>
    <p:sldId id="557" r:id="rId23"/>
    <p:sldId id="558" r:id="rId24"/>
    <p:sldId id="559" r:id="rId25"/>
    <p:sldId id="560" r:id="rId26"/>
    <p:sldId id="561" r:id="rId27"/>
    <p:sldId id="562" r:id="rId28"/>
    <p:sldId id="563" r:id="rId29"/>
    <p:sldId id="567" r:id="rId30"/>
    <p:sldId id="568" r:id="rId31"/>
    <p:sldId id="569" r:id="rId32"/>
    <p:sldId id="570" r:id="rId33"/>
    <p:sldId id="494" r:id="rId34"/>
  </p:sldIdLst>
  <p:sldSz cx="9144000" cy="6858000" type="screen4x3"/>
  <p:notesSz cx="6797675" cy="9926638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E06"/>
    <a:srgbClr val="E9EDF4"/>
    <a:srgbClr val="FFFAE7"/>
    <a:srgbClr val="F0F5FA"/>
    <a:srgbClr val="C23F38"/>
    <a:srgbClr val="D0D8E8"/>
    <a:srgbClr val="DF513A"/>
    <a:srgbClr val="E46C0A"/>
    <a:srgbClr val="C23F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7162" autoAdjust="0"/>
  </p:normalViewPr>
  <p:slideViewPr>
    <p:cSldViewPr snapToObjects="1">
      <p:cViewPr>
        <p:scale>
          <a:sx n="70" d="100"/>
          <a:sy n="70" d="100"/>
        </p:scale>
        <p:origin x="-534" y="-144"/>
      </p:cViewPr>
      <p:guideLst>
        <p:guide orient="horz" pos="768"/>
        <p:guide pos="23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notesViewPr>
    <p:cSldViewPr snapToObjects="1">
      <p:cViewPr varScale="1">
        <p:scale>
          <a:sx n="80" d="100"/>
          <a:sy n="80" d="100"/>
        </p:scale>
        <p:origin x="-2076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28DD-C7FF-4A59-A738-B3256DFD8F92}" type="datetimeFigureOut">
              <a:rPr lang="es-ES" smtClean="0"/>
              <a:pPr/>
              <a:t>14/04/2015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A1E06-BA5B-4086-9213-5A7DC146F51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409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79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793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EE1FF9AC-CF06-44D8-974D-9AF4627252C2}" type="datetimeFigureOut">
              <a:rPr lang="es-ES" smtClean="0"/>
              <a:pPr/>
              <a:t>14/04/2015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30" tIns="44115" rIns="88230" bIns="4411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7"/>
          </a:xfrm>
          <a:prstGeom prst="rect">
            <a:avLst/>
          </a:prstGeom>
        </p:spPr>
        <p:txBody>
          <a:bodyPr vert="horz" lIns="88230" tIns="44115" rIns="88230" bIns="4411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42D973E6-21AB-4410-9AFB-3320CC24505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88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13AEC-3645-493F-9CFB-1A60369F901D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13AEC-3645-493F-9CFB-1A60369F901D}" type="slidenum">
              <a:rPr lang="es-ES" smtClean="0">
                <a:solidFill>
                  <a:prstClr val="black"/>
                </a:solidFill>
              </a:rPr>
              <a:pPr/>
              <a:t>33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B331101F-A14B-4F86-A2E6-2D77C2355DA7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72FB0062-B33F-4ED8-8C3D-36A3DA5A77F6}" type="slidenum">
              <a:rPr lang="es-ES_tradnl"/>
              <a:pPr/>
              <a:t>‹Nº›</a:t>
            </a:fld>
            <a:endParaRPr lang="es-ES_tradnl"/>
          </a:p>
        </p:txBody>
      </p:sp>
      <p:sp>
        <p:nvSpPr>
          <p:cNvPr id="12" name="11 Rectángulo"/>
          <p:cNvSpPr/>
          <p:nvPr userDrawn="1"/>
        </p:nvSpPr>
        <p:spPr>
          <a:xfrm>
            <a:off x="5471592" y="1"/>
            <a:ext cx="36724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23F38"/>
              </a:buClr>
            </a:pPr>
            <a:endParaRPr lang="es-ES_tradnl" sz="1100" kern="2400" dirty="0">
              <a:solidFill>
                <a:srgbClr val="C23F38"/>
              </a:solidFill>
              <a:latin typeface="Trebuchet MS" pitchFamily="2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9B7C28C1-EB50-4949-BE87-62D2A7622DAA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9DFD47AC-CFB0-42E6-B002-E64E9E069A0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70223D5B-3DF5-48FD-9506-A349B122CED1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28D3721C-7260-42D5-9734-8CD04D68B7F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 userDrawn="1"/>
        </p:nvSpPr>
        <p:spPr>
          <a:xfrm>
            <a:off x="5471592" y="1"/>
            <a:ext cx="36724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23F38"/>
              </a:buClr>
            </a:pPr>
            <a:endParaRPr lang="es-ES_tradnl" sz="1100" kern="2400" dirty="0">
              <a:solidFill>
                <a:srgbClr val="C23F38"/>
              </a:solidFill>
              <a:latin typeface="Trebuchet MS" pitchFamily="2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 userDrawn="1"/>
        </p:nvSpPr>
        <p:spPr>
          <a:xfrm>
            <a:off x="5471592" y="1"/>
            <a:ext cx="36724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23F38"/>
              </a:buClr>
            </a:pPr>
            <a:endParaRPr lang="es-ES_tradnl" sz="1100" kern="2400" dirty="0">
              <a:solidFill>
                <a:srgbClr val="C23F38"/>
              </a:solidFill>
              <a:latin typeface="Trebuchet MS" pitchFamily="2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494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948D0EE3-0053-492D-A225-C254E797B90E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40D99412-C794-44EC-A862-C89055F3FAB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FEEEC78B-ADD8-44ED-B5DF-3A2BE02ACBDD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A2D67D6B-611C-4E79-BB79-B965C016555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8E254E6F-CB56-4055-9136-1B3B12CC9B39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67038BD0-6732-414E-BA81-B1060108846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9" name="Marcador de fecha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4E9E3EF0-8E19-435D-9A40-6E681F5B9A2B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10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11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4D3DD037-81F6-4C6A-85F4-76E6B8E944F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5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4901C875-56C2-4260-B835-D9F4DA0A4554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7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50907570-135E-4DE9-A621-A4547B2623F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2B12C72E-0CA6-449D-9AFF-27AF98EB3E9E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5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85D60B34-000F-4221-A7A0-02FE55CE898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1E0D3C87-0F11-4049-A0BD-958196EE9DC1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C160EC2B-4492-4558-8FFE-28B898B7996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fondo cabecera rojo.png"/>
          <p:cNvPicPr>
            <a:picLocks noChangeAspect="1"/>
          </p:cNvPicPr>
          <p:nvPr userDrawn="1"/>
        </p:nvPicPr>
        <p:blipFill>
          <a:blip r:embed="rId2"/>
          <a:srcRect b="45071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3" descr="ine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505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D3B3105E-D645-4E38-8F33-F7CD630D952F}" type="datetime1">
              <a:rPr lang="es-ES_tradnl" smtClean="0"/>
              <a:pPr/>
              <a:t>14/04/2015</a:t>
            </a:fld>
            <a:endParaRPr lang="es-ES_tradnl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endParaRPr lang="es-ES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28" charset="0"/>
              </a:defRPr>
            </a:lvl1pPr>
          </a:lstStyle>
          <a:p>
            <a:fld id="{07A8B74A-115B-4150-BA93-7FE86561E11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3" charset="-128"/>
          <a:cs typeface="ＭＳ Ｐゴシック" pitchFamily="3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3" charset="-128"/>
          <a:cs typeface="ＭＳ Ｐゴシック" pitchFamily="3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3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3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educalab.es/ine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ecd.gob.es/inee" TargetMode="External"/><Relationship Id="rId5" Type="http://schemas.openxmlformats.org/officeDocument/2006/relationships/image" Target="../media/image62.jpeg"/><Relationship Id="rId4" Type="http://schemas.openxmlformats.org/officeDocument/2006/relationships/hyperlink" Target="http://www.slideshare.net/INEE_MEC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cd.org/pisa/pisa-basedtestforschools/OECD%20Test%20for%20Schools%20-%20Herndon%20High%20School.pd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hyperlink" Target="http://www.oecd.org/pisa/pisa-basedtestforschools/OECD_TestforSchools%20North%20Star%20Academy%20report%20(ebook)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683568" y="2636912"/>
            <a:ext cx="828092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1200"/>
              </a:spcAft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 </a:t>
            </a:r>
          </a:p>
          <a:p>
            <a:pPr marL="0" lvl="1" algn="ctr">
              <a:spcAft>
                <a:spcPts val="1200"/>
              </a:spcAft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</a:t>
            </a:r>
          </a:p>
          <a:p>
            <a:pPr marL="0" lvl="1" algn="ctr">
              <a:spcAft>
                <a:spcPts val="1200"/>
              </a:spcAft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PISA para centros educativos</a:t>
            </a:r>
          </a:p>
          <a:p>
            <a:pPr marL="0" lvl="1" algn="ctr">
              <a:spcAft>
                <a:spcPts val="1200"/>
              </a:spcAft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PISA </a:t>
            </a:r>
            <a:r>
              <a:rPr lang="es-ES" sz="3200" b="1" dirty="0" err="1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for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Schools</a:t>
            </a:r>
            <a:endParaRPr lang="es-ES" sz="3200" b="1" i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r"/>
            <a:endParaRPr lang="es-ES" b="1" dirty="0" smtClean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s-ES" b="1" dirty="0" smtClean="0">
                <a:latin typeface="Calibri" pitchFamily="34" charset="0"/>
                <a:cs typeface="Calibri" pitchFamily="34" charset="0"/>
              </a:rPr>
              <a:t>David Cervera </a:t>
            </a:r>
          </a:p>
          <a:p>
            <a:pPr algn="r"/>
            <a:r>
              <a:rPr lang="es-E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s-ES" sz="20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dcerverao</a:t>
            </a:r>
            <a:endParaRPr lang="es-ES" sz="2000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s-ES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14 de abril de 2015</a:t>
            </a:r>
            <a:endParaRPr lang="es-ES" sz="60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3" name="22 Imagen" descr="Imagen de PISA for School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340768"/>
            <a:ext cx="4148769" cy="2344956"/>
          </a:xfrm>
          <a:prstGeom prst="rect">
            <a:avLst/>
          </a:prstGeom>
        </p:spPr>
      </p:pic>
      <p:pic>
        <p:nvPicPr>
          <p:cNvPr id="1026" name="Picture 2" descr="Centro Universitario La Sal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20493"/>
            <a:ext cx="2905125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513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9" y="1422474"/>
            <a:ext cx="90392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9" y="4365104"/>
            <a:ext cx="90582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73111" y="1844824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2154" y="4509120"/>
            <a:ext cx="1625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endParaRPr lang="es-ES_tradnl" sz="2400" b="1" dirty="0" smtClean="0">
              <a:solidFill>
                <a:srgbClr val="0070C0"/>
              </a:solidFill>
              <a:latin typeface="Trebuchet MS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496" y="1340768"/>
            <a:ext cx="9022242" cy="25202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35496" y="4221088"/>
            <a:ext cx="9022242" cy="25202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2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84336"/>
            <a:ext cx="7317107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13" y="1196752"/>
            <a:ext cx="7307811" cy="256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 rot="16200000">
            <a:off x="-298085" y="2247333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rot="16200000">
            <a:off x="-732562" y="5106133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75656" y="4938087"/>
            <a:ext cx="6912000" cy="234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368000" y="2528936"/>
            <a:ext cx="6984000" cy="324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53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317107" cy="265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326" y="3905672"/>
            <a:ext cx="7387356" cy="27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535898" y="5067208"/>
            <a:ext cx="7056784" cy="234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536210" y="2052000"/>
            <a:ext cx="6984000" cy="198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 rot="16200000">
            <a:off x="-730133" y="3597046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44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3"/>
          <a:stretch/>
        </p:blipFill>
        <p:spPr bwMode="auto">
          <a:xfrm>
            <a:off x="398134" y="1268761"/>
            <a:ext cx="8710370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"/>
          <a:stretch/>
        </p:blipFill>
        <p:spPr bwMode="auto">
          <a:xfrm>
            <a:off x="397213" y="4244200"/>
            <a:ext cx="8711291" cy="255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 rot="16200000">
            <a:off x="-660554" y="2322422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rot="16200000">
            <a:off x="-1092602" y="5181222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68" y="5247176"/>
            <a:ext cx="8424936" cy="234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683568" y="2592000"/>
            <a:ext cx="8424936" cy="26093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01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6264573" cy="279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05064"/>
            <a:ext cx="6342605" cy="275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25" y="1142322"/>
            <a:ext cx="3309608" cy="91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1187624" y="1124744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67544" y="5946852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010203"/>
            <a:ext cx="5624115" cy="285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3825542"/>
            <a:ext cx="5687120" cy="305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724128" y="1413990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34058" y="5805264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8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023938"/>
            <a:ext cx="5249217" cy="278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35" y="3789040"/>
            <a:ext cx="5734478" cy="3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85522" y="1124744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96571" y="5946852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3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1" y="924010"/>
            <a:ext cx="4795651" cy="3015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20556"/>
            <a:ext cx="5292080" cy="323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292080" y="1124744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5946852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0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5838"/>
            <a:ext cx="5635909" cy="294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3897072"/>
            <a:ext cx="5425579" cy="2960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156176" y="1132530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5705950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84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946" y="1196752"/>
            <a:ext cx="6426446" cy="558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74017" y="1556792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64934" y="1340768"/>
            <a:ext cx="575351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/>
              <a:t>La OCDE está desarrollando un nuevo estudio la “</a:t>
            </a:r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Prueba para Centros Educativos basada en el PISA</a:t>
            </a:r>
            <a:r>
              <a:rPr lang="es-ES" sz="2400" b="1" dirty="0" smtClean="0"/>
              <a:t>” </a:t>
            </a:r>
            <a:r>
              <a:rPr lang="es-ES" sz="2400" dirty="0" smtClean="0"/>
              <a:t>–</a:t>
            </a:r>
            <a:r>
              <a:rPr lang="es-ES" sz="2400" i="1" dirty="0" smtClean="0"/>
              <a:t>PISA-</a:t>
            </a:r>
            <a:r>
              <a:rPr lang="es-ES" sz="2400" i="1" dirty="0" err="1" smtClean="0"/>
              <a:t>Based</a:t>
            </a:r>
            <a:r>
              <a:rPr lang="es-ES" sz="2400" i="1" dirty="0" smtClean="0"/>
              <a:t> Test </a:t>
            </a:r>
            <a:r>
              <a:rPr lang="es-ES" sz="2400" i="1" dirty="0" err="1" smtClean="0"/>
              <a:t>for</a:t>
            </a:r>
            <a:r>
              <a:rPr lang="es-ES" sz="2400" i="1" dirty="0" smtClean="0"/>
              <a:t> </a:t>
            </a:r>
            <a:r>
              <a:rPr lang="es-ES" sz="2400" i="1" dirty="0" err="1" smtClean="0"/>
              <a:t>Schools</a:t>
            </a:r>
            <a:r>
              <a:rPr lang="es-ES" sz="2400" i="1" dirty="0" smtClean="0"/>
              <a:t> </a:t>
            </a:r>
            <a:r>
              <a:rPr lang="es-ES" sz="2400" dirty="0" smtClean="0"/>
              <a:t>– “PISA para Centros Educativos en España”. </a:t>
            </a:r>
          </a:p>
          <a:p>
            <a:pPr marL="457200" indent="-457200" algn="just">
              <a:buFont typeface="+mj-lt"/>
              <a:buAutoNum type="arabicPeriod"/>
            </a:pPr>
            <a:endParaRPr lang="es-ES" sz="2200" dirty="0" smtClean="0"/>
          </a:p>
        </p:txBody>
      </p:sp>
      <p:pic>
        <p:nvPicPr>
          <p:cNvPr id="5" name="Picture 20" descr="953270_699676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623" r="24496"/>
          <a:stretch>
            <a:fillRect/>
          </a:stretch>
        </p:blipFill>
        <p:spPr bwMode="auto">
          <a:xfrm>
            <a:off x="-36512" y="980728"/>
            <a:ext cx="261100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5531474" y="332656"/>
            <a:ext cx="3721046" cy="64807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3" charset="-128"/>
                <a:cs typeface="ＭＳ Ｐゴシック" pitchFamily="3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9pPr>
          </a:lstStyle>
          <a:p>
            <a:r>
              <a:rPr lang="es-ES" sz="3600" dirty="0" smtClean="0">
                <a:solidFill>
                  <a:srgbClr val="00131E"/>
                </a:solidFill>
              </a:rPr>
              <a:t>PISA </a:t>
            </a:r>
            <a:r>
              <a:rPr lang="es-ES" sz="3600" dirty="0" err="1" smtClean="0">
                <a:solidFill>
                  <a:srgbClr val="00131E"/>
                </a:solidFill>
              </a:rPr>
              <a:t>for</a:t>
            </a:r>
            <a:r>
              <a:rPr lang="es-ES" sz="3600" dirty="0" smtClean="0">
                <a:solidFill>
                  <a:srgbClr val="00131E"/>
                </a:solidFill>
              </a:rPr>
              <a:t> </a:t>
            </a:r>
            <a:r>
              <a:rPr lang="es-ES" sz="3600" dirty="0" err="1">
                <a:solidFill>
                  <a:srgbClr val="00131E"/>
                </a:solidFill>
              </a:rPr>
              <a:t>S</a:t>
            </a:r>
            <a:r>
              <a:rPr lang="es-ES" sz="3600" dirty="0" err="1" smtClean="0">
                <a:solidFill>
                  <a:srgbClr val="00131E"/>
                </a:solidFill>
              </a:rPr>
              <a:t>chools</a:t>
            </a:r>
            <a:endParaRPr lang="es-ES" sz="3600" dirty="0">
              <a:solidFill>
                <a:srgbClr val="00131E"/>
              </a:solidFill>
            </a:endParaRPr>
          </a:p>
        </p:txBody>
      </p:sp>
      <p:pic>
        <p:nvPicPr>
          <p:cNvPr id="2050" name="Picture 2" descr="http://www.oecd.org/media/oecdorg/satellitesites/centrodemexico/50430991OCDE_SPAIN_10c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062" y="3499470"/>
            <a:ext cx="27051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995314" y="4811668"/>
            <a:ext cx="56811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400" b="1" dirty="0">
                <a:solidFill>
                  <a:prstClr val="black"/>
                </a:solidFill>
              </a:rPr>
              <a:t>El propósito es proporcionar a los centros educativos </a:t>
            </a:r>
            <a:r>
              <a:rPr lang="es-ES" sz="2400" b="1" dirty="0">
                <a:solidFill>
                  <a:srgbClr val="00B050"/>
                </a:solidFill>
              </a:rPr>
              <a:t>datos fiables </a:t>
            </a:r>
            <a:r>
              <a:rPr lang="es-ES" sz="2400" b="1" dirty="0">
                <a:solidFill>
                  <a:prstClr val="black"/>
                </a:solidFill>
              </a:rPr>
              <a:t>del rendimiento académico del conjunto de los alumnos. </a:t>
            </a:r>
            <a:endParaRPr lang="es-ES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351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87" y="1124744"/>
            <a:ext cx="6374705" cy="558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02009" y="1268760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79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93" y="1196752"/>
            <a:ext cx="6912768" cy="557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88267" y="1459876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744408" y="4149080"/>
            <a:ext cx="4500000" cy="720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03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468" y="1274157"/>
            <a:ext cx="6881996" cy="5560031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57993" y="1700808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600392" y="3284984"/>
            <a:ext cx="4500000" cy="576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547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292" y="1108384"/>
            <a:ext cx="6459060" cy="56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57719" y="1556792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7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315" y="1157524"/>
            <a:ext cx="6445069" cy="558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02009" y="1340768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8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781" y="1124744"/>
            <a:ext cx="6712627" cy="559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11560" y="1484784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7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775" y="1196752"/>
            <a:ext cx="6663633" cy="558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1412776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072" y="1191448"/>
            <a:ext cx="6556344" cy="554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79512" y="1700808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1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6624736" cy="55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6818" y="1266332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2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9412-C794-44EC-A862-C89055F3FAB3}" type="slidenum">
              <a:rPr lang="es-ES_tradnl" smtClean="0"/>
              <a:pPr/>
              <a:t>29</a:t>
            </a:fld>
            <a:endParaRPr lang="es-ES_tradnl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" y="980728"/>
            <a:ext cx="8229600" cy="431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87601"/>
            <a:ext cx="860107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844867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29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059" y="1609658"/>
            <a:ext cx="2897113" cy="208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0" y="1562016"/>
            <a:ext cx="74605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12700" algn="just"/>
            <a:r>
              <a:rPr lang="es-ES" sz="2400" b="1" dirty="0" smtClean="0"/>
              <a:t>El Estudio </a:t>
            </a:r>
            <a:r>
              <a:rPr lang="es-ES" sz="2400" b="1" dirty="0" smtClean="0">
                <a:solidFill>
                  <a:srgbClr val="FF0000"/>
                </a:solidFill>
              </a:rPr>
              <a:t>PISA</a:t>
            </a:r>
            <a:r>
              <a:rPr lang="es-ES" sz="2400" b="1" dirty="0" smtClean="0"/>
              <a:t> </a:t>
            </a:r>
            <a:r>
              <a:rPr lang="es-ES" sz="2400" dirty="0" smtClean="0"/>
              <a:t>está diseñado para obtener </a:t>
            </a:r>
            <a:r>
              <a:rPr lang="es-ES" sz="2400" b="1" dirty="0" smtClean="0"/>
              <a:t>resultados del conjunto de los países</a:t>
            </a:r>
            <a:r>
              <a:rPr lang="es-ES" sz="2400" dirty="0" smtClean="0"/>
              <a:t> y </a:t>
            </a:r>
            <a:r>
              <a:rPr lang="es-ES" sz="2400" b="1" dirty="0" smtClean="0"/>
              <a:t>no permite obtener datos suficientemente, precisos, fiables y estables de cada uno de los centros </a:t>
            </a:r>
            <a:r>
              <a:rPr lang="es-ES" sz="2400" dirty="0" smtClean="0"/>
              <a:t>participantes.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408003" y="4217020"/>
            <a:ext cx="5544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6350" algn="just"/>
            <a:r>
              <a:rPr lang="es-ES" sz="2400" b="1" dirty="0" smtClean="0"/>
              <a:t>La </a:t>
            </a:r>
            <a:r>
              <a:rPr lang="es-ES" sz="2400" b="1" dirty="0"/>
              <a:t>prueba PISA para Centros Educativos</a:t>
            </a:r>
            <a:r>
              <a:rPr lang="es-ES" sz="2400" dirty="0"/>
              <a:t> evalúa la Lectura, las Matemáticas y las Ciencias y </a:t>
            </a:r>
            <a:r>
              <a:rPr lang="es-ES" sz="2400" b="1" dirty="0"/>
              <a:t>proporciona resultados </a:t>
            </a:r>
            <a:r>
              <a:rPr lang="es-ES" sz="2400" b="1" dirty="0" smtClean="0"/>
              <a:t>de </a:t>
            </a:r>
            <a:r>
              <a:rPr lang="es-ES" sz="2400" b="1" dirty="0"/>
              <a:t>los centros expresados en escalas comparables a las del PISA. </a:t>
            </a:r>
          </a:p>
        </p:txBody>
      </p:sp>
      <p:sp>
        <p:nvSpPr>
          <p:cNvPr id="3" name="AutoShape 2" descr="data:image/jpeg;base64,/9j/4AAQSkZJRgABAQAAAQABAAD/2wCEAAkGBwgHBgkIBwgKCgkLDRYPDQwMDRsUFRAWIB0iIiAdHx8kKDQsJCYxJx8fLT0tMTU3Ojo6Iys/RD84QzQ5OjcBCgoKDQwNGg8PGjclHyU3Nzc3Nzc3Nzc3Nzc3Nzc3Nzc3Nzc3Nzc3Nzc3Nzc3Nzc3Nzc3Nzc3Nzc3Nzc3Nzc3N//AABEIAIEArQMBIgACEQEDEQH/xAAbAAACAwEBAQAAAAAAAAAAAAAABAIDBQEGB//EAEAQAAIBAwIEBAIGCAUDBQAAAAECAwAEERIhBRMxQSJRYYFxkRQVMqGx0QYjM0JTlMHwcnOC4fE0UrIkNTZDYv/EABkBAAMBAQEAAAAAAAAAAAAAAAABAgMEBf/EACYRAAICAgIABQUBAAAAAAAAAAABAhEDIRIxBBMiQYEFMlFhwRT/2gAMAwEAAhEDEQA/APuGdqUuOI20DaCxeQHBSMaiO+47U2a8rf54bxLkKylJyZAzNumfgMnfpSZeOKk6Zfxi8mu2ihhjK2pyZi4+15D0pGCzRQXhQQyHDRsNyn9/nVt1cNyZAsUjR4wx2Xt5Her4SHDadyAAT647VFXs6klFUh/h13cT28bySDW2okFBsM4xVz3ErMumVAnchc5rFspZY7i8a1iWbUV1MZMBT/298+vxq17i/SVdQt26gppI6+vxrl9e+zGcKkbIuJF3dFcAbFdiaJ+I21tpEzsHbOEVCx9egrIla9ZSBMoOP/rTGT8TnHsKy4oruIyTxqkiZ8AlJLFevXO3vVxeVIicaWj0LcdgL6YYZ5d8FtGkA++Kui4xaSRKxYo7dInGH+VeTtuIjiF2beOXkRhdZZd3yOo9MfA1CBVteKSQo7MmjVJK+Oo3z6jG1U8s0rFhxub2e1i4haSRhxOgB7MdJ+RqcV5bzMyxyqxUgEZ8+leajkfPgZZnlbShVtulaVvaCKFVJ1S51M/XxZzWS8TJuqNJ4lH3NoHNdrKn4k9pylkUS6jglThsDqcfCr4eK2k0jIsoyO7AqD8CetdUMsZ9GD0PUUnc8StbcR65lPMIChTqJz0OB2og4jbXEgjimHMOfAwKtt12NXaHTqxyiuUUxHaKKKACiiigArzv6XQtILNrdR9IEh0/AA5z6V6Kl7mzt7l0eePWUzpBJxvjt0PQUMqLqSZ5SR0llaJiJNYBCo+2M75+7rTCLdQWr6THIwywJBXPfH+/etbi3DZb2a2aGVIRGSWOnJPp1Hr91VjhMzOOZMhQHYqmCPY5FRVHR5sWrZi8KmWOSa1e4Uxga86gNL53Ga0CQzqwYEHow6HcVG84eeFWaGC5bliTD8xAdIJyTnt/xVLxR5JDgMSN02OSRjJBrPjuhOSlstmuYoCTNIA2Mgd8VBo2XhzpobVyydI2wTmoxxOJJYnk5oMX76+p64+J+VdR5F0xyqQdP2tJbPy70DLoUhQsYkRdW+UXrWbxu3F7PaW2sqGLksoGRgevtTXD9a80Iw5IfCBs6uwPU9PKoX1v9NkAi1pLGSvOXbAPUetVGk9guhXhlvc8NZpjAlyMHeOTDepwdsnbat61vYZ7ZpYWyFXLA7FSOoIO4rCXg5W1ZfpEv0oKDHITjRtgDY1HhqXMM15lLZrk41Nk4YEd/MfKsM8McU5Y9E5Je7LYZH1R3M4ZpZTpJ1ZxncD0Ap2Qo0ehlDDWBhhnBFJfRy8McJYh0xkHo2PxqwamDBiR4sPt0rBJaONnL1UPDyyIoJdNhjclhn3p9gWZJIvA6SZRsd++3wzWa4M1xb20eopGwklI9yB8/wAKfP6lN1B0hQBqwN9q6cSpNnVgT40RN5fo6g3bFMsGPKUsMHyA9CPemWuZ5kAkuMRjIJQaCx9T+WKriiWNVDKC25O3fqa5a28pmcWsSEM2TL0C/nj0rWjZqPdGrwdpHty0kpfxsACN138+9P1TbQ8iJY9RYgbk9zV1aI5G7YUUUUxBRRRQAUUUUAI3/EobMrGUklmYZEca5OOmT2A+Neasng1hpS0c41ExkY0ZJ2A8uwI/rT04CcavDuxYIdRPQY6fDqfeu4BfPpWTl7GsYrspDlrocqRCpj65B7/399BbEvKGXc7+IkAD2qCrDcyKVVW31M+PQ4B+ddYxWhkkfaF8amO+GG1RZrVnfo6gSM8ugFstjAB2x36UtFfwxxFYnmlCbBo0LAj3rhD30ckzh+Su8SED9YQOpq7hZ/8AQRBGyQgz6HyrPLNwWhwqWibX0Rs5bmJuaY1JK7ggjsRVPBYwlon7PU27PGcg+9Tlt7OXEk0MbdtRHU1VKiWyRvayaFcqrIp2YHbI9awnk5aJy4uUbQ1K0OphIUOlchWI3O/+1KsZxCzNCEIB0uGyV9D3xTqLGunSi+9Vs0rSiCKPmlUMjjVjOdqnkkcXFtidikg4jczDlyZ0IznbDeQHl99aSxiSTQymVv8AtRdl/L3pK1V0a5URETGXUkOQf3Bvgbetel4TDLFYRJcIqTY8YVs7/HzrtxVOKaO3k8cV+RGLhlzNGizyKg/ewcsR8e21bMSLHGqIAFUYAHau4rtbpUYSm5dhRRXKZJ2iuV2gAooooAKK4ay7jjcMFxPA0FwXhx0TIbIyMb00m9ITkl2YF/LcXHE7g2vhikkDLOTqyAoGw+OfnVUR4hbGQQgXEWrwmRvGF74/GmCZGdpZYVzJ1CHAX/apRh+YcBcbbajt7967P8+NRqjificnK0ym1vrSFZY2P0flN4hJjUxO/QVVc3U9y4ja2kFtlSwMeS2+fkcCpqksfEpIWSImfMkb5+xgAGnhAqYMbuCwGSWJzXj+Ik8eRxR62FrJjUiDX1rHHjJjw2FV0IHlShnX6yK2WkmRCZCpBGodzvtTNxYx3EqtM8kiqcaCfDnzqfJjgKmJFVRsQvltXPLNcaZccNO0SgteSFLSF2C4yaQuoeRdJcGN5IQu4AyUPmB69DT0uY0MgGtVYFh5CuyvDHEJGOU2+Z/Gs3fZTp+kqguFk1MdS6eoYaSB579qa4dqmm+lMhiTSUQMd3zvn4bVVFweJ4gZouXIzBiUO4Gfsntjp860QvNdIRoIJ8XmAOp/Ae9JXKrRzcFGTGbOISSCfSuAMIcdfM08Nq4qhQFUYAGAKlXq44cI0Q3YVzNdrL4sL6R1htoswsuXcPgn08/77VTdIluh5bqB5mhSVWlUZKA5IpbiUt7GB9ChSQYOosent3rDhj5xSCEyI7kLgZUovU5Hp+NepUYUDyFRCTmuhJ2VWckktukk0fLcjxL5Gr64K7WhQUUUUAcNYv6Q2TzIlzE+jlKwkI66OpwfatusL9IZuYVsVJwyh5QO4zsPfB+VaYb5qjLNXB2ZULSjOVLL1ByM49RVqXKK7AB2HYhDvtU47ZV3GR369KiypkkKN/OvQtM87Yne67hv2iw8s6g4xqQY8+m/4VPgjGe21zM7SEkgttlOxGO2KRuZmmWaPh8bSqFKyPnb1C56mtjhbWtxbosB1JGunDE6lPkc7g15P1OUaSS+T0/p9pS38f0kqmEMAVILHtvXJIwWJZ2DMftZ6HtTGCpIBNVyFNBEpUKdjk4rxj0032EfN5QOVYNucjBpZYZWtkjZzkAAMpAwR0PTzFXWs8E0J5MqSKhxqDZqQkjWN2z4YySfh1o/Qe+hmwknkilDyKzo5UFhvt54xTKlluIpnXSFGlskbZ/sb1g2FxcT30DG3ESv4tnySoHcdO9b7Z6P4ieiJnJrb1Y3xktowyRV6Zpg5qM0qwxPLIcKilifSqLGBoUOsnxfu5yFpkivTg2421RzMT4Zem/hMvJaNM+Ak51Dzp2qoYzHqBcsCcgEAaR5DFW1Ql+yCppdmyTnt5VOiigYUUUUAFFFFAHDWB+kUsClmic/TVjAVAuQ2Ttq9Nj3863z0rxkMxnja7YkyXB1MT27Aew2qoWnoxzNKNFK8TkhLJxCFl04zLGpMePXypW84i93zIbK2e4jcFXkXYDI7HvTMokOFMmInOhwvU59fL86viGjKxoNK7eWPzrp81rRw8SuwZFsYguDhAGCjGDjyqq4jjHMmS4aCUIcvGwBYeR8+1Sk50IMjooiD58LnYZ69PUn/ireV+pl0ldRU4Odyfj36VjJRknZcW4u0L8nms/NvbognZDLjy8utVfQLQlecA7E5OtyTTsVxG48RZyRkqqZPT7qqkZyGEEJBfYNsMeuKmMMa6RbyTfbFbq6jtLxXgQoGiEbHouokYBI6YGfwq2O3kumD3Fyx2IHKyoIOc996Zu1jNtFbaQQ2F0egO+fSkeDciznntJmWDMzMilfCV7YPToOnnRHDjc25I6vD5nSga8LC2urRsMg3QkDbGNh8/v2r0VivMQzEYLEgZ64BrGNheXUJj5KrDIv25WwwHwxW7YQvb2cMMrh3RQpYDris8uKLy87NnLVF9dopC94vZ2U6wSyEykZ5caF29Nh57/I+Rpkj9FZf17afwr3+Uk/Kj69tP4V7/KSflQBqUVl/Xtp/Cvf5ST8qPr20/hXv8pJ+VAGpRWX9e2n8K9/lJPyo+vbT+Fe/wApJ+VAGpRRRQBw1hzfoxaS27Q8+5UHOkrJjSc522rdooJcVLs8XxeJuHvAkpQEvlWzs2Afv3FVC6ghgLO+cZJxvW9+k8RFmt4PF9FJcpjOoEY+Y86xnGELBBKVyQgOAd60TtHHkjxkVG6WVTHHGxyu2tcDHr86qWOZLddEzBNWSqLkaT5d6Z4fFJchmigeSRzmTSB4TnoWO23l1rVsuDySMzXZaJP3Y0YZ9zv7Af8ABdCjCUujKiEaoTEYwucnT/WuSycpRo0l2Old89e+PTrXoBwCyDFhzwW6kSneu/UNkVXUJmdc4czMCM+WDS5GnkyPPxIFJ5jBpGPXGNq0OBWy3F7JMykpbnCZ6cw9T8QPxNakXBrFFYPAsrHq8gBb2Pam7a2itYVhhXSi9BnP9mk5FwwtO2XVFnVFLMQFAySTsKlWDfQNxLjTWs8zi1hQOYlOA526/P7tsHepOgJuIXXEm5PBh+qziS6YbY//AD+ePLGx1B3hnCYLBdSeOc/bmbdm9z/Z75rtpcxLeNw+KAxiJdsY09ug/wBX41oUWNpoKK5XRQIKKKKAOHaqpLmGJtMkqK2M4LAbVXxGbk2zYkEbv4I2IJAYjbNLWXCY4S8kztLLIAGbcdM+/c9TSvY0lVs06KKKYgooooAi4BUgjI7ivP3/AAdo3JsJoY1brHKThT5r+X4V6B2CqWY4AGTSEOT43+0x1HPUZ7e1ROfHoTgp6ZPhEEVtZpFDI0qhm8bDBY6jnPvTtK2blSYmHmyntuelN04y5Kx1WgooqEkixjU5wCQPc9KoCdFFFABWTbf/ACK7/wAlf6U7PMQwRD8T5VmcPJ+vbwjBPKBwD1OFqeSuh0awt4xcm40/rSmjPpnNc+lQm4a3DfrlGdOD/flXLOS4kRmuYhE2ohUBzgep71by0Dlwo1EYJxvimF/kwpLu7vVW3JWFnk5bCMksMfa37bZ+6tqJUtoArOdCLu7tnbzJNSEEQlMojTmEYL6RnHxqjiFs1zbmNGAOQcHo2Ox9KmmrZTadLouguIbhS0EiSKDglGBGev8AUVNmCgk7AUnwu1ltkkMzAvIdRC5wNgPf406yhgQwBB6g1S2iXSejDuObxG/TkqzW0bKNY+wd8sc9+gG3rW4OlcVAoAUAAdAKlQlQN3oiPtNUqKKYgooooAquf+nk/wAB/ClD1X40UVz5ey4k1+1/qNOCiiqxdMUha4/a2/8AjpD9JP8ApV+K/wDkKKKqfTHj+9GxUZf2b/4TRRWhBn237A/4qX4b/wC/3n+Wv4LXKK58XZcjcoooroICiiigAooooAKKKKAP/9k="/>
          <p:cNvSpPr>
            <a:spLocks noChangeAspect="1" noChangeArrowheads="1"/>
          </p:cNvSpPr>
          <p:nvPr/>
        </p:nvSpPr>
        <p:spPr bwMode="auto">
          <a:xfrm>
            <a:off x="155575" y="-585788"/>
            <a:ext cx="1647825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32841"/>
            <a:ext cx="3334736" cy="271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5531474" y="332656"/>
            <a:ext cx="3721046" cy="64807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3" charset="-128"/>
                <a:cs typeface="ＭＳ Ｐゴシック" pitchFamily="3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9pPr>
          </a:lstStyle>
          <a:p>
            <a:r>
              <a:rPr lang="es-ES" sz="3600" dirty="0" smtClean="0">
                <a:solidFill>
                  <a:srgbClr val="00131E"/>
                </a:solidFill>
              </a:rPr>
              <a:t>PISA </a:t>
            </a:r>
            <a:r>
              <a:rPr lang="es-ES" sz="3600" dirty="0" err="1" smtClean="0">
                <a:solidFill>
                  <a:srgbClr val="00131E"/>
                </a:solidFill>
              </a:rPr>
              <a:t>for</a:t>
            </a:r>
            <a:r>
              <a:rPr lang="es-ES" sz="3600" dirty="0" smtClean="0">
                <a:solidFill>
                  <a:srgbClr val="00131E"/>
                </a:solidFill>
              </a:rPr>
              <a:t> </a:t>
            </a:r>
            <a:r>
              <a:rPr lang="es-ES" sz="3600" dirty="0" err="1">
                <a:solidFill>
                  <a:srgbClr val="00131E"/>
                </a:solidFill>
              </a:rPr>
              <a:t>S</a:t>
            </a:r>
            <a:r>
              <a:rPr lang="es-ES" sz="3600" dirty="0" err="1" smtClean="0">
                <a:solidFill>
                  <a:srgbClr val="00131E"/>
                </a:solidFill>
              </a:rPr>
              <a:t>chools</a:t>
            </a:r>
            <a:endParaRPr lang="es-ES" sz="3600" dirty="0">
              <a:solidFill>
                <a:srgbClr val="0013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96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17626"/>
            <a:ext cx="44196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54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4680520" cy="53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70230"/>
            <a:ext cx="4365737" cy="515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51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1487"/>
            <a:ext cx="4320480" cy="534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497" y="1340768"/>
            <a:ext cx="4137959" cy="47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70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971600" y="2924944"/>
            <a:ext cx="65521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Síguenos en </a:t>
            </a:r>
            <a:r>
              <a:rPr lang="es-ES" sz="2700" dirty="0" err="1" smtClean="0">
                <a:solidFill>
                  <a:prstClr val="black"/>
                </a:solidFill>
                <a:latin typeface="Calibri"/>
              </a:rPr>
              <a:t>Twitter</a:t>
            </a: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@</a:t>
            </a:r>
            <a:r>
              <a:rPr lang="es-ES" sz="2700" dirty="0" err="1" smtClean="0">
                <a:solidFill>
                  <a:prstClr val="black"/>
                </a:solidFill>
                <a:latin typeface="Calibri"/>
              </a:rPr>
              <a:t>educaINEE</a:t>
            </a:r>
            <a:endParaRPr lang="es-ES" sz="2700" dirty="0" smtClean="0">
              <a:solidFill>
                <a:prstClr val="black"/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s-ES" sz="2700" dirty="0" smtClean="0">
              <a:solidFill>
                <a:prstClr val="black"/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En nuestro blog: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 smtClean="0">
                <a:solidFill>
                  <a:prstClr val="black"/>
                </a:solidFill>
                <a:latin typeface="Calibri"/>
                <a:hlinkClick r:id="rId3"/>
              </a:rPr>
              <a:t>http://blog.educalab.es/inee/</a:t>
            </a: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s-ES" sz="2700" dirty="0" smtClean="0">
              <a:solidFill>
                <a:prstClr val="black"/>
              </a:solidFill>
              <a:latin typeface="Calibri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Y en </a:t>
            </a:r>
            <a:r>
              <a:rPr lang="es-ES" sz="2700" dirty="0" err="1" smtClean="0">
                <a:solidFill>
                  <a:prstClr val="black"/>
                </a:solidFill>
                <a:latin typeface="Calibri"/>
              </a:rPr>
              <a:t>slideshare</a:t>
            </a:r>
            <a:r>
              <a:rPr lang="es-ES" sz="27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2700" dirty="0">
                <a:solidFill>
                  <a:prstClr val="black"/>
                </a:solidFill>
                <a:latin typeface="Calibri"/>
                <a:hlinkClick r:id="rId4"/>
              </a:rPr>
              <a:t>http://</a:t>
            </a:r>
            <a:r>
              <a:rPr lang="es-ES" sz="2700" dirty="0" smtClean="0">
                <a:solidFill>
                  <a:prstClr val="black"/>
                </a:solidFill>
                <a:latin typeface="Calibri"/>
                <a:hlinkClick r:id="rId4"/>
              </a:rPr>
              <a:t>www.slideshare.net/INEE_MECD</a:t>
            </a:r>
            <a:endParaRPr lang="es-ES" sz="270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4" name="Picture 2" descr="http://t1.gstatic.com/images?q=tbn:ANd9GcTY7ztZQQuWzGZzVyNYlJMWn1XE_zBXpk5SwNntWeftU0hoCAymY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573016"/>
            <a:ext cx="645216" cy="54868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339752" y="1628800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s-ES" sz="80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GRACIAS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427984" y="11837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</a:rPr>
              <a:t>Web del INEE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s-ES" b="1" u="sng" dirty="0" smtClean="0">
                <a:solidFill>
                  <a:srgbClr val="0070C0"/>
                </a:solidFill>
                <a:hlinkClick r:id="rId6"/>
              </a:rPr>
              <a:t>http://www.mecd.gob.es/inee</a:t>
            </a:r>
            <a:endParaRPr lang="es-ES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3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3132" y="1052736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s-ES_tradnl" sz="2400" b="1" i="1" dirty="0" smtClean="0"/>
              <a:t>Muestra </a:t>
            </a:r>
          </a:p>
          <a:p>
            <a:endParaRPr lang="es-ES_tradnl" sz="2400" b="1" i="1" dirty="0"/>
          </a:p>
          <a:p>
            <a:r>
              <a:rPr lang="es-ES_tradnl" sz="2400" b="1" dirty="0" smtClean="0"/>
              <a:t>224 centros</a:t>
            </a:r>
            <a:r>
              <a:rPr lang="es-ES_tradnl" sz="2400" dirty="0" smtClean="0"/>
              <a:t> </a:t>
            </a:r>
            <a:r>
              <a:rPr lang="es-ES_tradnl" sz="2400" b="1" dirty="0" smtClean="0"/>
              <a:t>educativos</a:t>
            </a:r>
            <a:r>
              <a:rPr lang="es-ES_tradnl" sz="2400" dirty="0" smtClean="0"/>
              <a:t> </a:t>
            </a:r>
            <a:endParaRPr lang="es-ES_tradnl" sz="2400" dirty="0"/>
          </a:p>
          <a:p>
            <a:pPr lvl="2"/>
            <a:r>
              <a:rPr lang="es-ES_tradnl" sz="2400" dirty="0" smtClean="0"/>
              <a:t>128 en Castellano</a:t>
            </a:r>
          </a:p>
          <a:p>
            <a:pPr lvl="2"/>
            <a:r>
              <a:rPr lang="es-ES_tradnl" sz="2400" dirty="0" smtClean="0"/>
              <a:t>32 en Catalán</a:t>
            </a:r>
          </a:p>
          <a:p>
            <a:pPr lvl="2"/>
            <a:r>
              <a:rPr lang="es-ES_tradnl" sz="2400" dirty="0" smtClean="0"/>
              <a:t>32 en Gallego</a:t>
            </a:r>
          </a:p>
          <a:p>
            <a:pPr lvl="2"/>
            <a:r>
              <a:rPr lang="es-ES_tradnl" sz="2400" dirty="0" smtClean="0"/>
              <a:t>32 en Vasco</a:t>
            </a:r>
          </a:p>
          <a:p>
            <a:endParaRPr lang="es-ES_tradnl" sz="2400" dirty="0" smtClean="0"/>
          </a:p>
          <a:p>
            <a:r>
              <a:rPr lang="es-ES" sz="2400" dirty="0"/>
              <a:t>A</a:t>
            </a:r>
            <a:r>
              <a:rPr lang="es-ES" sz="2400" b="1" dirty="0" smtClean="0"/>
              <a:t>lumnos de 15 años y</a:t>
            </a:r>
            <a:r>
              <a:rPr lang="es-ES" sz="2400" dirty="0" smtClean="0"/>
              <a:t> a </a:t>
            </a:r>
            <a:r>
              <a:rPr lang="es-ES" sz="2400" b="1" dirty="0" smtClean="0"/>
              <a:t>todos los alumnos de 4º de la ESO </a:t>
            </a:r>
            <a:r>
              <a:rPr lang="es-ES" sz="2400" dirty="0" smtClean="0"/>
              <a:t>–Grado 10 internacional– de cada centro.</a:t>
            </a:r>
            <a:r>
              <a:rPr lang="es-ES_tradnl" sz="2400" dirty="0" smtClean="0"/>
              <a:t> </a:t>
            </a:r>
          </a:p>
          <a:p>
            <a:endParaRPr lang="es-ES_tradnl" sz="2400" b="1" dirty="0"/>
          </a:p>
          <a:p>
            <a:r>
              <a:rPr lang="es-ES_tradnl" sz="2400" b="1" dirty="0" smtClean="0"/>
              <a:t>15.527 alumnos en 469 grupos</a:t>
            </a:r>
            <a:r>
              <a:rPr lang="es-ES_tradnl" sz="2400" dirty="0" smtClean="0"/>
              <a:t>.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638408" y="362224"/>
            <a:ext cx="3505592" cy="64807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3" charset="-128"/>
                <a:cs typeface="ＭＳ Ｐゴシック" pitchFamily="3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9pPr>
          </a:lstStyle>
          <a:p>
            <a:r>
              <a:rPr lang="es-ES" sz="3600" dirty="0" smtClean="0">
                <a:solidFill>
                  <a:srgbClr val="00131E"/>
                </a:solidFill>
              </a:rPr>
              <a:t>Prueba piloto</a:t>
            </a:r>
            <a:endParaRPr lang="es-ES" sz="3600" dirty="0">
              <a:solidFill>
                <a:srgbClr val="00131E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163903" y="2492896"/>
            <a:ext cx="4584561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_tradnl" sz="2800" dirty="0"/>
              <a:t>En promedio </a:t>
            </a:r>
          </a:p>
          <a:p>
            <a:pPr algn="ctr"/>
            <a:r>
              <a:rPr lang="es-ES_tradnl" sz="2800" b="1" dirty="0" smtClean="0"/>
              <a:t>70 </a:t>
            </a:r>
            <a:r>
              <a:rPr lang="es-ES_tradnl" sz="2800" b="1" dirty="0"/>
              <a:t>alumnos por centro</a:t>
            </a:r>
            <a:r>
              <a:rPr lang="es-ES_tradnl" sz="2800" dirty="0"/>
              <a:t>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96242"/>
            <a:ext cx="2022615" cy="216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4" r="17217"/>
          <a:stretch/>
        </p:blipFill>
        <p:spPr bwMode="auto">
          <a:xfrm>
            <a:off x="7268459" y="5114328"/>
            <a:ext cx="1768037" cy="162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Flecha derecha"/>
          <p:cNvSpPr/>
          <p:nvPr/>
        </p:nvSpPr>
        <p:spPr>
          <a:xfrm>
            <a:off x="6876256" y="5743517"/>
            <a:ext cx="792088" cy="266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85036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39552" y="1785926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La </a:t>
            </a:r>
            <a:r>
              <a:rPr lang="es-ES" sz="2400" b="1" dirty="0" smtClean="0"/>
              <a:t>evaluación</a:t>
            </a:r>
            <a:r>
              <a:rPr lang="es-ES" sz="2400" dirty="0" smtClean="0"/>
              <a:t> para cada alumno y centro es </a:t>
            </a:r>
            <a:r>
              <a:rPr lang="es-ES" sz="2400" b="1" dirty="0" smtClean="0"/>
              <a:t>semejante a la de PISA</a:t>
            </a:r>
            <a:r>
              <a:rPr lang="es-ES" sz="2400" dirty="0" smtClean="0"/>
              <a:t>:</a:t>
            </a:r>
          </a:p>
          <a:p>
            <a:endParaRPr lang="es-ES" sz="2400" dirty="0" smtClean="0"/>
          </a:p>
          <a:p>
            <a:r>
              <a:rPr lang="es-ES" sz="2400" dirty="0" smtClean="0"/>
              <a:t>Cada </a:t>
            </a:r>
            <a:r>
              <a:rPr lang="es-ES" sz="2400" b="1" dirty="0" smtClean="0"/>
              <a:t>alumno</a:t>
            </a:r>
            <a:r>
              <a:rPr lang="es-ES" sz="2400" dirty="0" smtClean="0"/>
              <a:t>:</a:t>
            </a:r>
          </a:p>
          <a:p>
            <a:pPr marL="342900" indent="-342900">
              <a:buAutoNum type="arabicParenR"/>
            </a:pPr>
            <a:r>
              <a:rPr lang="es-ES" sz="2400" dirty="0" smtClean="0"/>
              <a:t>responde a un </a:t>
            </a:r>
            <a:r>
              <a:rPr lang="es-ES" sz="2400" b="1" dirty="0" smtClean="0"/>
              <a:t>cuadernillo de prueba </a:t>
            </a:r>
            <a:r>
              <a:rPr lang="es-ES" sz="2400" dirty="0" smtClean="0"/>
              <a:t>durante 2 horas. </a:t>
            </a:r>
          </a:p>
          <a:p>
            <a:pPr marL="342900" indent="-342900">
              <a:buAutoNum type="arabicParenR"/>
            </a:pPr>
            <a:r>
              <a:rPr lang="es-ES" sz="2400" dirty="0" smtClean="0"/>
              <a:t>responde a un </a:t>
            </a:r>
            <a:r>
              <a:rPr lang="es-ES" sz="2400" b="1" dirty="0" smtClean="0"/>
              <a:t>cuestionario de contexto </a:t>
            </a:r>
            <a:r>
              <a:rPr lang="es-ES" sz="2400" dirty="0" smtClean="0"/>
              <a:t>durante 45 min.</a:t>
            </a:r>
          </a:p>
          <a:p>
            <a:pPr marL="342900" indent="-342900">
              <a:buAutoNum type="arabicParenR"/>
            </a:pPr>
            <a:r>
              <a:rPr lang="es-ES" sz="2400" dirty="0" smtClean="0"/>
              <a:t>la evaluación dura </a:t>
            </a:r>
            <a:r>
              <a:rPr lang="es-ES" sz="2400" b="1" dirty="0" smtClean="0"/>
              <a:t>aproximadamente unas tres horas</a:t>
            </a:r>
            <a:r>
              <a:rPr lang="es-ES" sz="2400" dirty="0" smtClean="0"/>
              <a:t>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9512" y="1076676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es-ES" sz="4400" dirty="0">
                <a:solidFill>
                  <a:prstClr val="black"/>
                </a:solidFill>
                <a:latin typeface="Calibri"/>
                <a:ea typeface="ＭＳ Ｐゴシック" pitchFamily="33" charset="-128"/>
              </a:rPr>
              <a:t>Características de la prueba</a:t>
            </a:r>
            <a:endParaRPr lang="es-ES_tradnl" sz="4400" dirty="0">
              <a:solidFill>
                <a:prstClr val="black"/>
              </a:solidFill>
              <a:latin typeface="Calibri"/>
              <a:ea typeface="ＭＳ Ｐゴシック" pitchFamily="33" charset="-128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638408" y="362224"/>
            <a:ext cx="3505592" cy="64807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3" charset="-128"/>
                <a:cs typeface="ＭＳ Ｐゴシック" pitchFamily="3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3" charset="0"/>
                <a:ea typeface="ＭＳ Ｐゴシック" pitchFamily="33" charset="-128"/>
                <a:cs typeface="ＭＳ Ｐゴシック" pitchFamily="33" charset="-128"/>
              </a:defRPr>
            </a:lvl9pPr>
          </a:lstStyle>
          <a:p>
            <a:r>
              <a:rPr lang="es-ES" sz="3600" dirty="0" smtClean="0">
                <a:solidFill>
                  <a:srgbClr val="00131E"/>
                </a:solidFill>
              </a:rPr>
              <a:t>Prueba piloto</a:t>
            </a:r>
            <a:endParaRPr lang="es-ES" sz="3600" dirty="0">
              <a:solidFill>
                <a:srgbClr val="00131E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9499" y="5085184"/>
            <a:ext cx="837695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800" dirty="0"/>
              <a:t>A diferencia del PISA, se evalúa a cada alumno con </a:t>
            </a:r>
            <a:r>
              <a:rPr lang="es-ES" sz="2800" b="1" dirty="0"/>
              <a:t>la misma profundidad en las tres áreas </a:t>
            </a:r>
            <a:endParaRPr lang="es-ES" sz="2800" b="1" dirty="0" smtClean="0"/>
          </a:p>
          <a:p>
            <a:pPr algn="r"/>
            <a:r>
              <a:rPr lang="es-ES" sz="2800" dirty="0" smtClean="0"/>
              <a:t>(</a:t>
            </a:r>
            <a:r>
              <a:rPr lang="es-ES" sz="2800" dirty="0"/>
              <a:t>Lectura, Matemáticas y Ciencias</a:t>
            </a:r>
            <a:r>
              <a:rPr lang="es-ES" sz="2800" dirty="0" smtClean="0"/>
              <a:t>)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2062477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1520" y="1196752"/>
            <a:ext cx="42484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Ejemplos de informes de centros de la prueba piloto de 2012 en Canadá, Estados Unidos y Reino Unido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650" y="1196752"/>
            <a:ext cx="4080830" cy="547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51520" y="2924944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1600" dirty="0">
                <a:solidFill>
                  <a:prstClr val="black"/>
                </a:solidFill>
                <a:hlinkClick r:id="rId3"/>
              </a:rPr>
              <a:t>http://www.oecd.org/pisa/pisa-basedtestforschools/OECD%20Test%20for%20Schools%20-%20Herndon%20High%20School.pdf</a:t>
            </a:r>
            <a:endParaRPr lang="es-ES" sz="1600" dirty="0">
              <a:solidFill>
                <a:prstClr val="black"/>
              </a:solidFill>
            </a:endParaRPr>
          </a:p>
          <a:p>
            <a:pPr lvl="0"/>
            <a:endParaRPr lang="es-ES" sz="1600" dirty="0">
              <a:solidFill>
                <a:prstClr val="black"/>
              </a:solidFill>
            </a:endParaRPr>
          </a:p>
          <a:p>
            <a:pPr lvl="0"/>
            <a:r>
              <a:rPr lang="es-ES" sz="1600" dirty="0">
                <a:solidFill>
                  <a:prstClr val="black"/>
                </a:solidFill>
                <a:hlinkClick r:id="rId4"/>
              </a:rPr>
              <a:t>http://www.oecd.org/pisa/pisa-basedtestforschools/OECD_TestforSchools%20North%20Star%20Academy%20report%20(ebook).pdf</a:t>
            </a:r>
            <a:endParaRPr lang="es-ES" sz="1600" dirty="0">
              <a:solidFill>
                <a:prstClr val="black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18783"/>
            <a:ext cx="4104456" cy="125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6989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62" y="1929526"/>
            <a:ext cx="3599350" cy="4793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1 Rectángulo"/>
          <p:cNvSpPr/>
          <p:nvPr/>
        </p:nvSpPr>
        <p:spPr>
          <a:xfrm>
            <a:off x="3923928" y="1916832"/>
            <a:ext cx="51845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/>
              <a:t>CAPÍTULO </a:t>
            </a:r>
            <a:r>
              <a:rPr lang="es-ES" u="sng" dirty="0" smtClean="0"/>
              <a:t>1</a:t>
            </a:r>
            <a:r>
              <a:rPr lang="es-ES" dirty="0" smtClean="0"/>
              <a:t> </a:t>
            </a:r>
            <a:r>
              <a:rPr lang="es-ES" b="1" dirty="0" smtClean="0"/>
              <a:t>I</a:t>
            </a:r>
            <a:r>
              <a:rPr lang="es-ES" b="1" dirty="0" smtClean="0"/>
              <a:t>ntroducción</a:t>
            </a:r>
            <a:r>
              <a:rPr lang="es-ES" b="1" dirty="0"/>
              <a:t>,</a:t>
            </a:r>
            <a:r>
              <a:rPr lang="es-ES" b="1" dirty="0" smtClean="0"/>
              <a:t> cómo entender los resultados de su centro </a:t>
            </a:r>
            <a:endParaRPr lang="es-ES" dirty="0" smtClean="0"/>
          </a:p>
          <a:p>
            <a:r>
              <a:rPr lang="es-ES" sz="1000" dirty="0"/>
              <a:t> </a:t>
            </a:r>
          </a:p>
          <a:p>
            <a:r>
              <a:rPr lang="es-ES" u="sng" dirty="0"/>
              <a:t>CAPÍTULO 2</a:t>
            </a:r>
            <a:r>
              <a:rPr lang="es-ES" dirty="0"/>
              <a:t> </a:t>
            </a:r>
            <a:r>
              <a:rPr lang="es-ES" b="1" dirty="0" smtClean="0"/>
              <a:t>Lo que los alumnos de su centro saben y son capaces de hacer en lectura, matemáticas y ciencias</a:t>
            </a:r>
            <a:endParaRPr lang="es-ES" dirty="0" smtClean="0"/>
          </a:p>
          <a:p>
            <a:r>
              <a:rPr lang="es-ES" sz="1000" dirty="0"/>
              <a:t> </a:t>
            </a:r>
          </a:p>
          <a:p>
            <a:r>
              <a:rPr lang="es-ES" u="sng" dirty="0"/>
              <a:t>CAPÍTULO 3</a:t>
            </a:r>
            <a:r>
              <a:rPr lang="es-ES" dirty="0"/>
              <a:t> </a:t>
            </a:r>
            <a:r>
              <a:rPr lang="es-ES" b="1" dirty="0" smtClean="0"/>
              <a:t>La implicación de los alumnos y el ambiente de aprendizaje en su centro desde una perspectiva internacional</a:t>
            </a:r>
            <a:endParaRPr lang="es-ES" dirty="0" smtClean="0"/>
          </a:p>
          <a:p>
            <a:r>
              <a:rPr lang="es-ES" sz="1000" b="1" dirty="0"/>
              <a:t> </a:t>
            </a:r>
            <a:endParaRPr lang="es-ES" sz="1000" dirty="0"/>
          </a:p>
          <a:p>
            <a:r>
              <a:rPr lang="es-ES" u="sng" dirty="0"/>
              <a:t>CAPÍTULO 4</a:t>
            </a:r>
            <a:r>
              <a:rPr lang="es-ES" dirty="0"/>
              <a:t> </a:t>
            </a:r>
            <a:r>
              <a:rPr lang="es-ES" b="1" dirty="0" smtClean="0"/>
              <a:t>Su centro en comparación con centros similares en </a:t>
            </a:r>
            <a:r>
              <a:rPr lang="es-ES" b="1" dirty="0"/>
              <a:t>E</a:t>
            </a:r>
            <a:r>
              <a:rPr lang="es-ES" b="1" dirty="0" smtClean="0"/>
              <a:t>spaña</a:t>
            </a:r>
            <a:endParaRPr lang="es-ES" dirty="0" smtClean="0"/>
          </a:p>
          <a:p>
            <a:r>
              <a:rPr lang="es-ES" sz="1000" dirty="0"/>
              <a:t> </a:t>
            </a:r>
          </a:p>
          <a:p>
            <a:r>
              <a:rPr lang="es-ES" u="sng" dirty="0"/>
              <a:t>CAPÍTULO 5</a:t>
            </a:r>
            <a:r>
              <a:rPr lang="es-ES" dirty="0"/>
              <a:t> </a:t>
            </a:r>
            <a:r>
              <a:rPr lang="es-ES" b="1" dirty="0" smtClean="0"/>
              <a:t>Los resultados de su centro en el contexto internacional</a:t>
            </a:r>
          </a:p>
          <a:p>
            <a:endParaRPr lang="es-ES" b="1" dirty="0"/>
          </a:p>
          <a:p>
            <a:r>
              <a:rPr lang="es-ES" u="sng" dirty="0" smtClean="0"/>
              <a:t>Anexos</a:t>
            </a:r>
            <a:endParaRPr lang="es-ES" u="sng" dirty="0"/>
          </a:p>
        </p:txBody>
      </p:sp>
      <p:sp>
        <p:nvSpPr>
          <p:cNvPr id="3" name="2 Rectángulo"/>
          <p:cNvSpPr/>
          <p:nvPr/>
        </p:nvSpPr>
        <p:spPr>
          <a:xfrm>
            <a:off x="4067944" y="177172"/>
            <a:ext cx="5107359" cy="65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800" b="1" dirty="0">
                <a:solidFill>
                  <a:srgbClr val="C0504D"/>
                </a:solidFill>
                <a:latin typeface="Trebuchet MS" pitchFamily="34" charset="0"/>
              </a:rPr>
              <a:t>PISA para Centros Educativos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67544" y="1052736"/>
            <a:ext cx="77951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RESUMEN DE LOS RESULTADOS DE SU CENTRO</a:t>
            </a:r>
            <a:r>
              <a:rPr lang="es-ES" dirty="0"/>
              <a:t>.</a:t>
            </a:r>
          </a:p>
          <a:p>
            <a:r>
              <a:rPr lang="es-ES" sz="700" b="1" dirty="0"/>
              <a:t> </a:t>
            </a:r>
            <a:endParaRPr lang="es-ES" sz="700" dirty="0"/>
          </a:p>
          <a:p>
            <a:r>
              <a:rPr lang="es-ES" b="1" dirty="0"/>
              <a:t>GUÍA DEL LECTOR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81271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742495" y="980728"/>
            <a:ext cx="1981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_tradnl" sz="2800" b="1" kern="0" dirty="0">
                <a:latin typeface="Trebuchet MS" pitchFamily="34" charset="0"/>
              </a:rPr>
              <a:t>Resultados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1887215"/>
            <a:ext cx="3571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_tradnl" sz="2400" kern="0" dirty="0">
                <a:solidFill>
                  <a:srgbClr val="00B0F0"/>
                </a:solidFill>
                <a:latin typeface="Trebuchet MS" pitchFamily="34" charset="0"/>
              </a:rPr>
              <a:t>Comparación con España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582000" y="1887215"/>
            <a:ext cx="445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ES_tradnl" sz="2400" kern="0" dirty="0">
                <a:solidFill>
                  <a:srgbClr val="00B0F0"/>
                </a:solidFill>
                <a:latin typeface="Trebuchet MS" pitchFamily="34" charset="0"/>
              </a:rPr>
              <a:t>Comparación internacional</a:t>
            </a:r>
            <a:endParaRPr lang="es-ES_tradnl" kern="0" dirty="0">
              <a:solidFill>
                <a:srgbClr val="00B0F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64088" y="2476053"/>
            <a:ext cx="20918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kern="0" dirty="0">
                <a:latin typeface="Trebuchet MS" pitchFamily="34" charset="0"/>
              </a:rPr>
              <a:t>Rendimiento </a:t>
            </a:r>
            <a:endParaRPr lang="es-ES_tradnl" sz="2400" kern="0" dirty="0" smtClean="0">
              <a:latin typeface="Trebuchet MS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Lectura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Matemáticas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Ciencias</a:t>
            </a:r>
            <a:endParaRPr lang="es-ES" sz="1600" dirty="0"/>
          </a:p>
        </p:txBody>
      </p:sp>
      <p:sp>
        <p:nvSpPr>
          <p:cNvPr id="10" name="9 Flecha derecha"/>
          <p:cNvSpPr/>
          <p:nvPr/>
        </p:nvSpPr>
        <p:spPr>
          <a:xfrm rot="900000">
            <a:off x="4857790" y="1453619"/>
            <a:ext cx="913326" cy="313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derecha"/>
          <p:cNvSpPr/>
          <p:nvPr/>
        </p:nvSpPr>
        <p:spPr>
          <a:xfrm rot="9900000">
            <a:off x="3660916" y="1453619"/>
            <a:ext cx="913326" cy="3135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714101" y="4678104"/>
            <a:ext cx="38851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2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kern="0" dirty="0">
                <a:latin typeface="Trebuchet MS" pitchFamily="34" charset="0"/>
              </a:rPr>
              <a:t> 	Clima de disciplina</a:t>
            </a:r>
          </a:p>
          <a:p>
            <a:pPr marL="342900" lvl="2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kern="0" dirty="0">
                <a:latin typeface="Trebuchet MS" pitchFamily="34" charset="0"/>
              </a:rPr>
              <a:t>	Relaciones profesor-alumno</a:t>
            </a:r>
          </a:p>
          <a:p>
            <a:pPr marL="342900" lvl="2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kern="0" dirty="0">
                <a:latin typeface="Trebuchet MS" pitchFamily="34" charset="0"/>
              </a:rPr>
              <a:t>	</a:t>
            </a:r>
            <a:r>
              <a:rPr lang="es-ES_tradnl" sz="2000" kern="0" dirty="0" smtClean="0">
                <a:latin typeface="Trebuchet MS" pitchFamily="34" charset="0"/>
              </a:rPr>
              <a:t>Hábitos </a:t>
            </a:r>
            <a:r>
              <a:rPr lang="es-ES_tradnl" sz="2000" kern="0" dirty="0">
                <a:latin typeface="Trebuchet MS" pitchFamily="34" charset="0"/>
              </a:rPr>
              <a:t>de Lectura</a:t>
            </a:r>
          </a:p>
          <a:p>
            <a:pPr marL="342900" lvl="2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kern="0" dirty="0">
                <a:latin typeface="Trebuchet MS" pitchFamily="34" charset="0"/>
              </a:rPr>
              <a:t>	</a:t>
            </a:r>
            <a:r>
              <a:rPr lang="es-ES_tradnl" sz="2000" kern="0" dirty="0" smtClean="0">
                <a:latin typeface="Trebuchet MS" pitchFamily="34" charset="0"/>
              </a:rPr>
              <a:t>Motivación</a:t>
            </a:r>
            <a:endParaRPr lang="es-ES_tradnl" sz="2000" kern="0" dirty="0">
              <a:latin typeface="Trebuchet MS" pitchFamily="34" charset="0"/>
            </a:endParaRPr>
          </a:p>
          <a:p>
            <a:pPr marL="342900" lvl="2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kern="0" dirty="0">
                <a:latin typeface="Trebuchet MS" pitchFamily="34" charset="0"/>
              </a:rPr>
              <a:t>	</a:t>
            </a:r>
            <a:r>
              <a:rPr lang="es-ES_tradnl" sz="2000" kern="0" dirty="0" smtClean="0">
                <a:latin typeface="Trebuchet MS" pitchFamily="34" charset="0"/>
              </a:rPr>
              <a:t>Autoconfianza</a:t>
            </a:r>
            <a:endParaRPr lang="es-ES_tradnl" sz="2000" kern="0" dirty="0">
              <a:latin typeface="Trebuchet MS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15723" y="3814007"/>
            <a:ext cx="3884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es-ES_tradnl" sz="2400" kern="0" dirty="0">
                <a:latin typeface="Trebuchet MS" pitchFamily="34" charset="0"/>
              </a:rPr>
              <a:t>Implicación de los alumnos y ambiente de aprendizaje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79909" y="2373848"/>
            <a:ext cx="20918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kern="0" dirty="0">
                <a:latin typeface="Trebuchet MS" pitchFamily="34" charset="0"/>
              </a:rPr>
              <a:t>Rendimiento </a:t>
            </a:r>
            <a:endParaRPr lang="es-ES_tradnl" sz="2400" kern="0" dirty="0" smtClean="0">
              <a:latin typeface="Trebuchet MS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Lectura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Matemáticas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latin typeface="Trebuchet MS" pitchFamily="34" charset="0"/>
              </a:rPr>
              <a:t>Ciencias</a:t>
            </a:r>
            <a:endParaRPr lang="es-ES" sz="1600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395536" y="2589872"/>
            <a:ext cx="2201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95536" y="4102040"/>
            <a:ext cx="2201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395536" y="2589872"/>
            <a:ext cx="0" cy="15121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>
            <a:off x="107504" y="1912183"/>
            <a:ext cx="4579393" cy="439713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107504" y="2373848"/>
            <a:ext cx="4579393" cy="393547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Rectángulo"/>
          <p:cNvSpPr/>
          <p:nvPr/>
        </p:nvSpPr>
        <p:spPr>
          <a:xfrm>
            <a:off x="4961159" y="1912184"/>
            <a:ext cx="4075337" cy="202087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Rectángulo"/>
          <p:cNvSpPr/>
          <p:nvPr/>
        </p:nvSpPr>
        <p:spPr>
          <a:xfrm>
            <a:off x="4961159" y="2373848"/>
            <a:ext cx="4075337" cy="155920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50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5496" y="1695336"/>
            <a:ext cx="9022242" cy="216571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r="1481"/>
          <a:stretch/>
        </p:blipFill>
        <p:spPr bwMode="auto">
          <a:xfrm>
            <a:off x="201706" y="2273828"/>
            <a:ext cx="8747456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97152"/>
            <a:ext cx="9022242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3714" y="980728"/>
            <a:ext cx="6962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s-ES_tradnl" sz="2800" b="1" dirty="0">
                <a:solidFill>
                  <a:srgbClr val="C0504D"/>
                </a:solidFill>
                <a:latin typeface="Trebuchet MS" pitchFamily="34" charset="0"/>
              </a:rPr>
              <a:t>Resumen de resultados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03848" y="1695336"/>
            <a:ext cx="16777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IES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Abcdef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987824" y="4150821"/>
            <a:ext cx="2541799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_tradnl" sz="2400" b="1" dirty="0">
                <a:solidFill>
                  <a:srgbClr val="0070C0"/>
                </a:solidFill>
                <a:latin typeface="Trebuchet MS" pitchFamily="34" charset="0"/>
              </a:rPr>
              <a:t>Colegio </a:t>
            </a:r>
            <a:r>
              <a:rPr lang="es-ES_tradnl" sz="2400" b="1" dirty="0" err="1" smtClean="0">
                <a:solidFill>
                  <a:srgbClr val="0070C0"/>
                </a:solidFill>
                <a:latin typeface="Trebuchet MS" pitchFamily="34" charset="0"/>
              </a:rPr>
              <a:t>Bzyxwv</a:t>
            </a:r>
            <a:endParaRPr lang="es-ES_tradnl" sz="2400" b="1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5496" y="4215616"/>
            <a:ext cx="9022242" cy="216571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63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3962</TotalTime>
  <Words>437</Words>
  <Application>Microsoft Office PowerPoint</Application>
  <PresentationFormat>Presentación en pantalla (4:3)</PresentationFormat>
  <Paragraphs>119</Paragraphs>
  <Slides>33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abel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Powermac G5</dc:creator>
  <cp:lastModifiedBy> </cp:lastModifiedBy>
  <cp:revision>491</cp:revision>
  <cp:lastPrinted>2014-04-28T07:38:24Z</cp:lastPrinted>
  <dcterms:created xsi:type="dcterms:W3CDTF">2013-03-04T11:10:24Z</dcterms:created>
  <dcterms:modified xsi:type="dcterms:W3CDTF">2015-04-14T15:02:18Z</dcterms:modified>
</cp:coreProperties>
</file>