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 id="2147483685" r:id="rId3"/>
  </p:sldMasterIdLst>
  <p:notesMasterIdLst>
    <p:notesMasterId r:id="rId30"/>
  </p:notesMasterIdLst>
  <p:sldIdLst>
    <p:sldId id="294" r:id="rId4"/>
    <p:sldId id="295" r:id="rId5"/>
    <p:sldId id="257" r:id="rId6"/>
    <p:sldId id="284" r:id="rId7"/>
    <p:sldId id="258" r:id="rId8"/>
    <p:sldId id="287" r:id="rId9"/>
    <p:sldId id="288" r:id="rId10"/>
    <p:sldId id="263" r:id="rId11"/>
    <p:sldId id="269" r:id="rId12"/>
    <p:sldId id="262" r:id="rId13"/>
    <p:sldId id="270" r:id="rId14"/>
    <p:sldId id="271" r:id="rId15"/>
    <p:sldId id="272" r:id="rId16"/>
    <p:sldId id="274" r:id="rId17"/>
    <p:sldId id="278" r:id="rId18"/>
    <p:sldId id="275" r:id="rId19"/>
    <p:sldId id="289" r:id="rId20"/>
    <p:sldId id="276" r:id="rId21"/>
    <p:sldId id="273" r:id="rId22"/>
    <p:sldId id="280" r:id="rId23"/>
    <p:sldId id="279" r:id="rId24"/>
    <p:sldId id="281" r:id="rId25"/>
    <p:sldId id="286" r:id="rId26"/>
    <p:sldId id="285" r:id="rId27"/>
    <p:sldId id="283" r:id="rId28"/>
    <p:sldId id="293" r:id="rId29"/>
  </p:sldIdLst>
  <p:sldSz cx="9144000" cy="6858000" type="screen4x3"/>
  <p:notesSz cx="7315200" cy="96012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FF5050"/>
    <a:srgbClr val="FF3300"/>
    <a:srgbClr val="DB690B"/>
    <a:srgbClr val="E66F0C"/>
    <a:srgbClr val="0088B8"/>
    <a:srgbClr val="F4862C"/>
    <a:srgbClr val="F6A25C"/>
    <a:srgbClr val="FF6600"/>
    <a:srgbClr val="009B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81494" autoAdjust="0"/>
  </p:normalViewPr>
  <p:slideViewPr>
    <p:cSldViewPr>
      <p:cViewPr>
        <p:scale>
          <a:sx n="96" d="100"/>
          <a:sy n="96" d="100"/>
        </p:scale>
        <p:origin x="-44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s-ES"/>
          </a:p>
        </p:txBody>
      </p:sp>
      <p:sp>
        <p:nvSpPr>
          <p:cNvPr id="3" name="2 Marcador de fecha"/>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900FDC8A-9DDD-4E42-88DE-24AAF7696E6B}" type="datetimeFigureOut">
              <a:rPr lang="es-ES" smtClean="0"/>
              <a:pPr/>
              <a:t>09/02/2015</a:t>
            </a:fld>
            <a:endParaRPr lang="es-ES"/>
          </a:p>
        </p:txBody>
      </p:sp>
      <p:sp>
        <p:nvSpPr>
          <p:cNvPr id="4" name="3 Marcador de imagen de diapositiva"/>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s-ES"/>
          </a:p>
        </p:txBody>
      </p:sp>
      <p:sp>
        <p:nvSpPr>
          <p:cNvPr id="5" name="4 Marcador de notas"/>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s-ES"/>
          </a:p>
        </p:txBody>
      </p:sp>
      <p:sp>
        <p:nvSpPr>
          <p:cNvPr id="7" name="6 Marcador de número de diapositiva"/>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A6F542A5-4C37-4B9D-920F-64B869739E90}" type="slidenum">
              <a:rPr lang="es-ES" smtClean="0"/>
              <a:pPr/>
              <a:t>‹#›</a:t>
            </a:fld>
            <a:endParaRPr lang="es-ES"/>
          </a:p>
        </p:txBody>
      </p:sp>
    </p:spTree>
    <p:extLst>
      <p:ext uri="{BB962C8B-B14F-4D97-AF65-F5344CB8AC3E}">
        <p14:creationId xmlns:p14="http://schemas.microsoft.com/office/powerpoint/2010/main" val="831311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es.wikipedia.org/wiki/Pelota_valenciana"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youtube.com/watch?v=ZMluaa8ARz8"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Esta</a:t>
            </a:r>
            <a:r>
              <a:rPr lang="es-ES" baseline="0" dirty="0" smtClean="0"/>
              <a:t> diapositiva nos servirá para evaluar los conocimientos previos de los alumnos sobre los distintos juegos, además de aplicar el uso de las TIC en el aula.</a:t>
            </a:r>
          </a:p>
          <a:p>
            <a:endParaRPr lang="es-ES" baseline="0" dirty="0" smtClean="0"/>
          </a:p>
          <a:p>
            <a:r>
              <a:rPr lang="es-ES" baseline="0" dirty="0" smtClean="0"/>
              <a:t>	- Primero,  se preguntará sobre cuáles son los distintos tipos de juegos que conocen, después se hará una lluvia de ideas sobre los mismos.</a:t>
            </a:r>
          </a:p>
          <a:p>
            <a:r>
              <a:rPr lang="es-ES" baseline="0" dirty="0" smtClean="0"/>
              <a:t>	- Segundo, se les pedirá que hagan una búsqueda de información sobre un juego hispano y que lo intenten incluir en una de las tres categorías.</a:t>
            </a:r>
          </a:p>
          <a:p>
            <a:r>
              <a:rPr lang="es-ES" baseline="0" dirty="0" smtClean="0"/>
              <a:t>	- Finalmente, cada alumno, pareja o grupo expondrá de forma oral el juego.</a:t>
            </a:r>
            <a:endParaRPr lang="es-ES"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5</a:t>
            </a:fld>
            <a:endParaRPr lang="es-ES"/>
          </a:p>
        </p:txBody>
      </p:sp>
    </p:spTree>
    <p:extLst>
      <p:ext uri="{BB962C8B-B14F-4D97-AF65-F5344CB8AC3E}">
        <p14:creationId xmlns:p14="http://schemas.microsoft.com/office/powerpoint/2010/main" val="1435233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defTabSz="966612">
              <a:defRPr/>
            </a:pPr>
            <a:r>
              <a:rPr lang="es-ES" sz="1300" dirty="0"/>
              <a:t>La Rayuela es uno de los juegos más conocidos en todo el mundo y ha sido difundido a lo largo de la historia en todas las civilizaciones. </a:t>
            </a:r>
          </a:p>
          <a:p>
            <a:pPr defTabSz="966612">
              <a:defRPr/>
            </a:pPr>
            <a:r>
              <a:rPr lang="es-ES_tradnl" sz="1300" dirty="0"/>
              <a:t>Algunas de las reglas de este juego son:</a:t>
            </a:r>
          </a:p>
          <a:p>
            <a:pPr defTabSz="966612">
              <a:defRPr/>
            </a:pPr>
            <a:r>
              <a:rPr lang="es-ES" sz="1300" dirty="0"/>
              <a:t>- Si cuando se salta a la pata coja, se pisa la raya o si la piedra, al lanzarla, se sale del cuadrado, el jugador pierde el turno. </a:t>
            </a:r>
          </a:p>
          <a:p>
            <a:pPr defTabSz="966612">
              <a:defRPr/>
            </a:pPr>
            <a:r>
              <a:rPr lang="es-ES" sz="1300" dirty="0"/>
              <a:t>En España, la piedra se llama también tejo, y recibe además muchos otros nombres como calderón, </a:t>
            </a:r>
            <a:r>
              <a:rPr lang="es-ES" sz="1300" dirty="0" err="1"/>
              <a:t>cox</a:t>
            </a:r>
            <a:r>
              <a:rPr lang="es-ES" sz="1300" dirty="0"/>
              <a:t> </a:t>
            </a:r>
            <a:r>
              <a:rPr lang="es-ES" sz="1300" dirty="0" err="1"/>
              <a:t>cox</a:t>
            </a:r>
            <a:r>
              <a:rPr lang="es-ES" sz="1300" dirty="0"/>
              <a:t>, </a:t>
            </a:r>
            <a:r>
              <a:rPr lang="es-ES" sz="1300" dirty="0" err="1"/>
              <a:t>futi</a:t>
            </a:r>
            <a:r>
              <a:rPr lang="es-ES" sz="1300" dirty="0"/>
              <a:t>, </a:t>
            </a:r>
            <a:r>
              <a:rPr lang="es-ES" sz="1300" dirty="0" err="1"/>
              <a:t>traquenele</a:t>
            </a:r>
            <a:r>
              <a:rPr lang="es-ES" sz="1300" dirty="0"/>
              <a:t>, </a:t>
            </a:r>
            <a:r>
              <a:rPr lang="es-ES" sz="1300" dirty="0" err="1"/>
              <a:t>telazarranea</a:t>
            </a:r>
            <a:r>
              <a:rPr lang="es-ES" sz="1300" dirty="0"/>
              <a:t>, reina mora, pata coja, infernáculo, pita, </a:t>
            </a:r>
            <a:r>
              <a:rPr lang="es-ES" sz="1300" dirty="0" err="1"/>
              <a:t>pitajuela</a:t>
            </a:r>
            <a:r>
              <a:rPr lang="es-ES" sz="1300" dirty="0"/>
              <a:t>, </a:t>
            </a:r>
            <a:r>
              <a:rPr lang="es-ES" sz="1300" dirty="0" err="1"/>
              <a:t>mariola</a:t>
            </a:r>
            <a:r>
              <a:rPr lang="es-ES" sz="1300" dirty="0"/>
              <a:t>, etc. </a:t>
            </a:r>
          </a:p>
          <a:p>
            <a:pPr defTabSz="966612">
              <a:defRPr/>
            </a:pPr>
            <a:endParaRPr lang="es-ES" sz="1300" dirty="0"/>
          </a:p>
          <a:p>
            <a:pPr defTabSz="966612">
              <a:defRPr/>
            </a:pPr>
            <a:endParaRPr lang="es-ES_tradnl" sz="1300" dirty="0"/>
          </a:p>
          <a:p>
            <a:endParaRPr lang="es-ES"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14</a:t>
            </a:fld>
            <a:endParaRPr lang="es-ES"/>
          </a:p>
        </p:txBody>
      </p:sp>
    </p:spTree>
    <p:extLst>
      <p:ext uri="{BB962C8B-B14F-4D97-AF65-F5344CB8AC3E}">
        <p14:creationId xmlns:p14="http://schemas.microsoft.com/office/powerpoint/2010/main" val="12453926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Para</a:t>
            </a:r>
            <a:r>
              <a:rPr lang="es-ES" baseline="0" dirty="0" smtClean="0"/>
              <a:t> adaptar el juego a los alumnos de </a:t>
            </a:r>
            <a:r>
              <a:rPr lang="es-ES" i="1" baseline="0" dirty="0" smtClean="0"/>
              <a:t>A </a:t>
            </a:r>
            <a:r>
              <a:rPr lang="es-ES" i="1" baseline="0" dirty="0" err="1" smtClean="0"/>
              <a:t>Level</a:t>
            </a:r>
            <a:r>
              <a:rPr lang="es-ES" i="1" baseline="0" dirty="0" smtClean="0"/>
              <a:t> </a:t>
            </a:r>
            <a:r>
              <a:rPr lang="es-ES" baseline="0" dirty="0" smtClean="0"/>
              <a:t>se propondría lo siguiente:</a:t>
            </a:r>
          </a:p>
          <a:p>
            <a:r>
              <a:rPr lang="es-ES" baseline="0" dirty="0" smtClean="0"/>
              <a:t>El profesor tendría para cada número (de 1 a 8) dos preguntas. Después de que el jugador salte, para conseguir puntos tendrá que contestar correctamente, ayudado por su equipo, a la pregunta que se le hará. Se puede conseguir un punto por haber saltado bien, sin haber tocado la raya, y por cada pregunta bien contestada se pueden conseguir tantos puntos como indica el número de la pregunta, es decir, si es una pregunta del número 6, se conseguirán 6 puntos. </a:t>
            </a:r>
          </a:p>
          <a:p>
            <a:r>
              <a:rPr lang="es-ES" baseline="0" dirty="0" smtClean="0"/>
              <a:t>Si el jugador tira la piedra a un número que ya no tiene más preguntas, el equipo puede conseguir solo un punto si el jugador salta sin tocar la raya. </a:t>
            </a:r>
          </a:p>
          <a:p>
            <a:r>
              <a:rPr lang="es-ES" dirty="0" smtClean="0"/>
              <a:t>Posibles preguntas:</a:t>
            </a:r>
          </a:p>
          <a:p>
            <a:r>
              <a:rPr lang="es-ES" dirty="0" smtClean="0"/>
              <a:t>Nombra al menos 3 platos típicos de España. </a:t>
            </a:r>
          </a:p>
          <a:p>
            <a:r>
              <a:rPr lang="es-ES" dirty="0" smtClean="0"/>
              <a:t>¿Cómo se llama el rey de España?</a:t>
            </a:r>
          </a:p>
          <a:p>
            <a:r>
              <a:rPr lang="es-ES" dirty="0" smtClean="0"/>
              <a:t>¿Cuál es la capital de España? </a:t>
            </a:r>
          </a:p>
          <a:p>
            <a:r>
              <a:rPr lang="es-ES" dirty="0" smtClean="0"/>
              <a:t>¿Cuántas lenguas se hablan en España? Nómbralas.</a:t>
            </a:r>
          </a:p>
          <a:p>
            <a:r>
              <a:rPr lang="es-ES" dirty="0" smtClean="0"/>
              <a:t>¿Qué actriz española ha ganado un óscar? </a:t>
            </a:r>
          </a:p>
          <a:p>
            <a:r>
              <a:rPr lang="es-ES" dirty="0" smtClean="0"/>
              <a:t>Nombra 5 ciudades de España. </a:t>
            </a:r>
          </a:p>
          <a:p>
            <a:r>
              <a:rPr lang="es-ES" dirty="0" smtClean="0"/>
              <a:t>¿Qué comen los españoles en Nochevieja?  </a:t>
            </a:r>
          </a:p>
          <a:p>
            <a:r>
              <a:rPr lang="es-ES" dirty="0" smtClean="0"/>
              <a:t>¿De dónde es típica la paella? </a:t>
            </a:r>
          </a:p>
          <a:p>
            <a:r>
              <a:rPr lang="es-ES" dirty="0" smtClean="0"/>
              <a:t>¿De qué nacionalidad era el pintor Pablo Picasso?</a:t>
            </a:r>
          </a:p>
          <a:p>
            <a:r>
              <a:rPr lang="es-ES" dirty="0" smtClean="0"/>
              <a:t>Nombra al menos un equipo de fútbol importante en España.</a:t>
            </a:r>
          </a:p>
          <a:p>
            <a:r>
              <a:rPr lang="es-ES" dirty="0" smtClean="0"/>
              <a:t>¿Dónde se encuentra la Sagrada Familia?</a:t>
            </a:r>
          </a:p>
          <a:p>
            <a:r>
              <a:rPr lang="es-ES" dirty="0" smtClean="0"/>
              <a:t>¿Dónde está Ibiza? </a:t>
            </a:r>
          </a:p>
          <a:p>
            <a:endParaRPr lang="es-ES"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15</a:t>
            </a:fld>
            <a:endParaRPr lang="es-ES"/>
          </a:p>
        </p:txBody>
      </p:sp>
    </p:spTree>
    <p:extLst>
      <p:ext uri="{BB962C8B-B14F-4D97-AF65-F5344CB8AC3E}">
        <p14:creationId xmlns:p14="http://schemas.microsoft.com/office/powerpoint/2010/main" val="16130081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300" dirty="0"/>
              <a:t>Se trata de un juego tradicional de El Salvador, cuyo origen exacto es desconocido. Antes de comenzar a jugar, sería interesante mostrar un mapa del mundo para que los alumnos localizaran El Salvador y comentaran aquellos aspectos que saben (o intuyen) sobre dicho país o Centroamérica en general, a modo de tormenta de ideas. A continuación, el docente podría añadir hechos relevantes sobre el país, teniendo en cuenta lo que han dicho sus alumnos y con el fin de crear una pequeña pero concisa descripción sobre El Salvador.</a:t>
            </a:r>
          </a:p>
          <a:p>
            <a:endParaRPr lang="es-ES" sz="1300" dirty="0"/>
          </a:p>
          <a:p>
            <a:r>
              <a:rPr lang="es-ES" sz="1300" dirty="0"/>
              <a:t>Los alumnos tienen que estar en círculo y de pie. Tienen que cogerse de las manos formando un círculo. En el interior del círculo se colocan tantos aros como el docente considere oportuno, los cuales pueden ser de igual o distinto tamaño. La finalidad principal del juego consiste en pasarse los aros de un compañero a otro, a través de la cadena formada por los brazos de los alumnos, sin soltarse de las manos hasta conseguir que los aros den la vuelta completa a todo el círculo.</a:t>
            </a:r>
          </a:p>
          <a:p>
            <a:r>
              <a:rPr lang="es-ES" sz="1300" dirty="0"/>
              <a:t> </a:t>
            </a:r>
          </a:p>
          <a:p>
            <a:r>
              <a:rPr lang="es-ES" sz="1300" dirty="0"/>
              <a:t>Se pueden realizar diversas variaciones con el fin de amenizar el juego y hacerlo más interesante. Por ejemplo, se puede variar la posición inicial de manera que los alumnos se cojan de las manos por debajo de las piernas. En este caso, el juego continúa realizándose de la misma manera, aunque la dificultad aumenta.</a:t>
            </a:r>
          </a:p>
          <a:p>
            <a:r>
              <a:rPr lang="es-ES" sz="1300" dirty="0"/>
              <a:t> </a:t>
            </a:r>
          </a:p>
          <a:p>
            <a:r>
              <a:rPr lang="es-ES" sz="1300" dirty="0"/>
              <a:t>Otra variación que podemos hacer es la siguiente. Dividimos la clase en dos equipos y los alumnos se colocan en dos filas con las manos entrelazadas. La finalidad es ir pasándose los aros de un extremo al otro de la fila, de manera que gane el equipo que más aros consiga pasar en el tiempo establecido por el docente.</a:t>
            </a:r>
          </a:p>
          <a:p>
            <a:endParaRPr lang="es-ES"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16</a:t>
            </a:fld>
            <a:endParaRPr lang="es-ES"/>
          </a:p>
        </p:txBody>
      </p:sp>
    </p:spTree>
    <p:extLst>
      <p:ext uri="{BB962C8B-B14F-4D97-AF65-F5344CB8AC3E}">
        <p14:creationId xmlns:p14="http://schemas.microsoft.com/office/powerpoint/2010/main" val="41725641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300" dirty="0"/>
              <a:t>Para realizar la adaptación didáctica, se jugará teniendo en cuenta la versión principal del juego. Por lo tanto, los alumnos estarán de pie, cogidos de las manos y formando un círculo.</a:t>
            </a:r>
          </a:p>
          <a:p>
            <a:endParaRPr lang="es-ES" sz="1300" dirty="0"/>
          </a:p>
          <a:p>
            <a:r>
              <a:rPr lang="es-ES" sz="1300" dirty="0"/>
              <a:t>Lo que pretendemos a través de la adaptación didáctica es principalmente repasar y afianzar el vocabulario que han ido aprendiendo de una manera más lúdica y entretenida, mientras hablan y escuchan a sus compañeros; así pes, se practicará la comprensión y expresión oral.</a:t>
            </a:r>
          </a:p>
          <a:p>
            <a:endParaRPr lang="es-ES" sz="1300" dirty="0"/>
          </a:p>
          <a:p>
            <a:r>
              <a:rPr lang="es-ES" sz="1300" dirty="0"/>
              <a:t>A continuación, se explican las distintas opciones que se pueden llevar a cabo durante la realización de este juego:</a:t>
            </a:r>
          </a:p>
          <a:p>
            <a:endParaRPr lang="es-ES" sz="1300" dirty="0"/>
          </a:p>
          <a:p>
            <a:pPr marL="241653" indent="-241653">
              <a:buAutoNum type="arabicPeriod"/>
            </a:pPr>
            <a:r>
              <a:rPr lang="es-ES" sz="1300" dirty="0"/>
              <a:t>Mientras los alumnos juegan y van pasándose el aro, éstos tendrán que ir diciendo las palabras que han ido aprendiendo en clase. Todas estas palabras deberán estar relacionadas con un mismo tema que el docente establecerá. El turno para decir cada palabra llega cuando el alumno tiene el aro. No se pueden repetir palabras.</a:t>
            </a:r>
          </a:p>
          <a:p>
            <a:endParaRPr lang="es-ES" sz="1300" dirty="0"/>
          </a:p>
          <a:p>
            <a:r>
              <a:rPr lang="es-ES" sz="1300" dirty="0"/>
              <a:t>2. También se pueden memorizar las palabras del resto de los compañeros con el fin de crear una cadena de palabras. Por ejemplo: el profesor decide que el tema será el “crimen”. El primer alumno (tiene el aro) dice amenazar, el segundo alumno (ahora tiene él el aro) tiene que decir la primera palabra que se ha dicho y una nueva (la suya), por lo tanto éste dirá amenazar, chantaje. El tercer alumno tendrá que decir amenazar, chantaje y su nueva palabra, y así sucesivamente.</a:t>
            </a:r>
          </a:p>
          <a:p>
            <a:endParaRPr lang="es-ES" sz="1300" dirty="0"/>
          </a:p>
          <a:p>
            <a:r>
              <a:rPr lang="es-ES" sz="1300" dirty="0"/>
              <a:t>¿Qué pasa si el aro se cae? El último alumno que ha tocado el aro tiene que explicar en español el significado de la última palabra que se ha dicho (esta regla sirve para ambas adaptaciones didácticas)</a:t>
            </a:r>
          </a:p>
          <a:p>
            <a:endParaRPr lang="es-ES"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17</a:t>
            </a:fld>
            <a:endParaRPr lang="es-ES"/>
          </a:p>
        </p:txBody>
      </p:sp>
    </p:spTree>
    <p:extLst>
      <p:ext uri="{BB962C8B-B14F-4D97-AF65-F5344CB8AC3E}">
        <p14:creationId xmlns:p14="http://schemas.microsoft.com/office/powerpoint/2010/main" val="33590752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eaLnBrk="1" hangingPunct="1"/>
            <a:r>
              <a:rPr lang="es-ES" sz="1300" dirty="0"/>
              <a:t>El juego de la carrera de mazorcas viene de una labor del campo como muchos otros juegos tradicionales. Es muy popular en las zonas del País Vasco y Navarra, donde lo denominan </a:t>
            </a:r>
            <a:r>
              <a:rPr lang="es-ES" sz="1300" i="1" dirty="0" err="1"/>
              <a:t>Lokotxas</a:t>
            </a:r>
            <a:r>
              <a:rPr lang="es-ES" sz="1300" dirty="0"/>
              <a:t> y es reconocido como un deporte.</a:t>
            </a:r>
          </a:p>
          <a:p>
            <a:pPr eaLnBrk="1" hangingPunct="1"/>
            <a:endParaRPr lang="es-ES" sz="1300" dirty="0"/>
          </a:p>
          <a:p>
            <a:pPr defTabSz="966612">
              <a:defRPr/>
            </a:pPr>
            <a:r>
              <a:rPr lang="es-ES_tradnl" dirty="0" smtClean="0">
                <a:latin typeface="Bookman Old Style" pitchFamily="18" charset="0"/>
              </a:rPr>
              <a:t>DESARROLLO</a:t>
            </a:r>
          </a:p>
          <a:p>
            <a:pPr defTabSz="966612">
              <a:defRPr/>
            </a:pPr>
            <a:r>
              <a:rPr lang="es-ES_tradnl" dirty="0" smtClean="0">
                <a:latin typeface="Bookman Old Style" pitchFamily="18" charset="0"/>
              </a:rPr>
              <a:t>Consiste en recoger dentro de una cesta, en el menor tiempo posible, un determinado número de mazorcas de maíz que estarán situadas en una fila delante de cada participante y a una distancia de 1,25 m. de la siguiente y realizando, el concursante, tantos trayectos de ida y vuelta como número de mazorcas haya, pues no pueden transportar más de una a la vez.</a:t>
            </a:r>
          </a:p>
          <a:p>
            <a:endParaRPr lang="es-ES"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18</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eaLnBrk="1" hangingPunct="1"/>
            <a:r>
              <a:rPr lang="es-ES" dirty="0" smtClean="0"/>
              <a:t>Adaptación didáctica:</a:t>
            </a:r>
            <a:r>
              <a:rPr lang="es-ES" baseline="0" dirty="0" smtClean="0"/>
              <a:t> </a:t>
            </a:r>
          </a:p>
          <a:p>
            <a:pPr eaLnBrk="1" hangingPunct="1"/>
            <a:endParaRPr lang="es-ES" baseline="0" dirty="0" smtClean="0"/>
          </a:p>
          <a:p>
            <a:pPr eaLnBrk="1" hangingPunct="1"/>
            <a:r>
              <a:rPr lang="es-ES" dirty="0" smtClean="0"/>
              <a:t>A la hora de llevar</a:t>
            </a:r>
            <a:r>
              <a:rPr lang="es-ES" baseline="0" dirty="0" smtClean="0"/>
              <a:t> el juego</a:t>
            </a:r>
            <a:r>
              <a:rPr lang="es-ES" dirty="0" smtClean="0"/>
              <a:t> a la práctica en el aula adaptándolo al nivel de bachillerato se propondría lo siguiente:</a:t>
            </a:r>
          </a:p>
          <a:p>
            <a:pPr eaLnBrk="1" hangingPunct="1"/>
            <a:r>
              <a:rPr lang="es-ES" dirty="0" smtClean="0"/>
              <a:t>El juego va a consistir básicamente en que los alumnos tienen que construir un poema con las frases dadas en las mazorcas. El primero que logre colocarlas en orden y formar un poema que tenga sentido es el vencedor.</a:t>
            </a:r>
          </a:p>
          <a:p>
            <a:pPr eaLnBrk="1" hangingPunct="1"/>
            <a:endParaRPr lang="es-ES" dirty="0" smtClean="0"/>
          </a:p>
          <a:p>
            <a:pPr eaLnBrk="1" hangingPunct="1"/>
            <a:r>
              <a:rPr lang="es-ES" dirty="0" smtClean="0"/>
              <a:t>Para ello se dividirá la clase en grupos de cuatro o cinco alumnos. Se colocarán los papeles con las frases del poema (cada grupo tendrá un poema diferente) en diferentes distancias del punto de partida; un</a:t>
            </a:r>
            <a:r>
              <a:rPr lang="es-ES" baseline="0" dirty="0" smtClean="0"/>
              <a:t> miembro</a:t>
            </a:r>
            <a:r>
              <a:rPr lang="es-ES" dirty="0" smtClean="0"/>
              <a:t> del equipo se quedará para recibir las frases y ponerlas en orden. Se penalizará con una distancia mayor del punto de partida al que intente traer dos papeles a la vez.</a:t>
            </a:r>
          </a:p>
          <a:p>
            <a:pPr eaLnBrk="1" hangingPunct="1"/>
            <a:endParaRPr lang="es-ES" dirty="0" smtClean="0"/>
          </a:p>
          <a:p>
            <a:pPr eaLnBrk="1" hangingPunct="1"/>
            <a:r>
              <a:rPr lang="es-ES" dirty="0" smtClean="0"/>
              <a:t>Los objetivos son fundamentalmente fomentar la cooperación entre los alumnos y trabajar en grupo, aunque sin olvidarnos de que capten la idea principal del poema para que lo puedan ordenar.</a:t>
            </a:r>
          </a:p>
          <a:p>
            <a:endParaRPr lang="es-ES"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19</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rtl="0" latinLnBrk="0"/>
            <a:r>
              <a:rPr lang="es-ES" sz="1300" dirty="0"/>
              <a:t>En esta diapositiva se explican los detalles históricos y generales del juego de la pelota valenciana. Sería interesante dar a conocer a los alumnos algunos de los detalles de la historia de este juego relacionados, por ejemplo, sobre el origen del nombre o la región en la que se practica actualmente. Además es fundamental entender cuales son las reglas principales del juego. </a:t>
            </a:r>
            <a:r>
              <a:rPr lang="es-ES" b="0" dirty="0" smtClean="0"/>
              <a:t/>
            </a:r>
            <a:br>
              <a:rPr lang="es-ES" b="0" dirty="0" smtClean="0"/>
            </a:br>
            <a:r>
              <a:rPr lang="es-ES" b="0" dirty="0" smtClean="0"/>
              <a:t/>
            </a:r>
            <a:br>
              <a:rPr lang="es-ES" b="0" dirty="0" smtClean="0"/>
            </a:br>
            <a:r>
              <a:rPr lang="es-ES" sz="1300" dirty="0"/>
              <a:t>HISTORIA</a:t>
            </a:r>
          </a:p>
          <a:p>
            <a:pPr rtl="0" latinLnBrk="0"/>
            <a:r>
              <a:rPr lang="es-ES" sz="1300" dirty="0"/>
              <a:t>La pelota valenciana es un deporte tradicional que procede de la evolución de diferentes juegos populares antiguos. A partir de su mayor práctica, el juego se reglamenta y unifica. La pelota valenciana fue convertida en deporte  oficial el año 1994. El deporte o juego de pelota es de tradición grecorromana. En la Corona de Aragón, el juego de la pelota fue muy popular. La popularidad fue bajando y se dejó de practicar progresivamente debido a la aparición y popularidad de diversas variantes como el tenis o el futbol. Más tarde, los vascos dejan de jugar cara a cara para hacer rebotar la pelota contra un frontón. Por todo ello, la Comunidad Valenciana, se queda como único lugar de todo el continente donde perdura la tradición del deporte de la pelota, que pasa a ser conocida como </a:t>
            </a:r>
            <a:r>
              <a:rPr lang="es-ES" sz="1300" i="1" dirty="0"/>
              <a:t>pilota valenciana</a:t>
            </a:r>
            <a:r>
              <a:rPr lang="es-ES" sz="1300" dirty="0"/>
              <a:t>. </a:t>
            </a:r>
            <a:r>
              <a:rPr lang="es-ES" dirty="0" smtClean="0"/>
              <a:t/>
            </a:r>
            <a:br>
              <a:rPr lang="es-ES" dirty="0" smtClean="0"/>
            </a:br>
            <a:r>
              <a:rPr lang="es-ES" dirty="0" smtClean="0"/>
              <a:t/>
            </a:r>
            <a:br>
              <a:rPr lang="es-ES" dirty="0" smtClean="0"/>
            </a:br>
            <a:r>
              <a:rPr lang="es-ES" sz="1300" dirty="0"/>
              <a:t> *Actualmente, este deporte también es practicado en países como Francia, Bélgica, Holanda o Italia, con diferentes variedades.</a:t>
            </a:r>
          </a:p>
          <a:p>
            <a:pPr rtl="0" latinLnBrk="0"/>
            <a:r>
              <a:rPr lang="es-ES" sz="1300" dirty="0"/>
              <a:t> </a:t>
            </a:r>
            <a:r>
              <a:rPr lang="es-ES" dirty="0" smtClean="0"/>
              <a:t/>
            </a:r>
            <a:br>
              <a:rPr lang="es-ES" dirty="0" smtClean="0"/>
            </a:br>
            <a:r>
              <a:rPr lang="es-ES" sz="1300" b="1" dirty="0"/>
              <a:t>EXPLICACIÓN</a:t>
            </a:r>
            <a:endParaRPr lang="es-ES" sz="1300" dirty="0"/>
          </a:p>
          <a:p>
            <a:pPr rtl="0" latinLnBrk="0"/>
            <a:r>
              <a:rPr lang="es-ES" sz="1300" dirty="0"/>
              <a:t>Existen diferentes modalidades del juego, dependiendo del estilo, espacio y modalidad en la que se juegue. La más característica es la modalidad de “Escala y cuerda” jugada en el trinquete. En general se juega por equipos de dos jugadores que se enfrentan entre ellos pasándose la pelota. Sólo está permitido un bote de pelota antes de devolverla al campo rival, aunque los botes en las escaleras no son contados. El juego consiste en devolver la pelota al rival por encima de la cuerda, cometiéndose falta cuando la pelota no llega al otro campo, lo hace por debajo o impacta en una parte del cuerpo distinta de la mano. Para conseguir un juego se sigue una notación similar a la del tenis, 15, 30, val y </a:t>
            </a:r>
            <a:r>
              <a:rPr lang="es-ES" sz="1300" i="1" dirty="0" err="1"/>
              <a:t>joc</a:t>
            </a:r>
            <a:r>
              <a:rPr lang="es-ES" sz="1300" dirty="0"/>
              <a:t> (juego).   </a:t>
            </a:r>
            <a:r>
              <a:rPr lang="es-ES" dirty="0" smtClean="0"/>
              <a:t/>
            </a:r>
            <a:br>
              <a:rPr lang="es-ES" dirty="0" smtClean="0"/>
            </a:br>
            <a:r>
              <a:rPr lang="es-ES" dirty="0" smtClean="0"/>
              <a:t/>
            </a:r>
            <a:br>
              <a:rPr lang="es-ES" dirty="0" smtClean="0"/>
            </a:br>
            <a:r>
              <a:rPr lang="es-ES" sz="1300" dirty="0"/>
              <a:t>Imagen extraída de: </a:t>
            </a:r>
            <a:r>
              <a:rPr lang="es-ES" sz="1300" u="sng" dirty="0">
                <a:hlinkClick r:id="rId3"/>
              </a:rPr>
              <a:t>http://es.wikipedia.org/wiki/Pelota_valenciana</a:t>
            </a:r>
            <a:endParaRPr lang="es-ES" sz="1300" dirty="0"/>
          </a:p>
          <a:p>
            <a:pPr rtl="0" latinLnBrk="0"/>
            <a:r>
              <a:rPr lang="es-ES" sz="1300" dirty="0"/>
              <a:t> </a:t>
            </a:r>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20</a:t>
            </a:fld>
            <a:endParaRPr lang="es-ES"/>
          </a:p>
        </p:txBody>
      </p:sp>
    </p:spTree>
    <p:extLst>
      <p:ext uri="{BB962C8B-B14F-4D97-AF65-F5344CB8AC3E}">
        <p14:creationId xmlns:p14="http://schemas.microsoft.com/office/powerpoint/2010/main" val="396105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sz="1300" dirty="0"/>
              <a:t>En esta diapositiva se presenta la explicación de la adaptación del juego de la pelota valenciana al aula. Cabe destacar la flexibilidad y sencillez de este juego a través del cual se puede practicar todo tipo de vocabulario y expresiones de la lengua española.</a:t>
            </a:r>
          </a:p>
          <a:p>
            <a:endParaRPr lang="es-ES" sz="1300" dirty="0"/>
          </a:p>
          <a:p>
            <a:r>
              <a:rPr lang="es-ES" b="0" dirty="0" smtClean="0"/>
              <a:t>Objetivos:</a:t>
            </a:r>
          </a:p>
          <a:p>
            <a:pPr>
              <a:buFont typeface="Arial" pitchFamily="34" charset="0"/>
              <a:buChar char="•"/>
            </a:pPr>
            <a:r>
              <a:rPr lang="es-ES" b="0" dirty="0" smtClean="0"/>
              <a:t> Conocer el deporte tradicional de Hispanoamérica “las Bochas”.</a:t>
            </a:r>
          </a:p>
          <a:p>
            <a:pPr>
              <a:buFont typeface="Arial" pitchFamily="34" charset="0"/>
              <a:buChar char="•"/>
            </a:pPr>
            <a:r>
              <a:rPr lang="es-ES" b="0" dirty="0" smtClean="0"/>
              <a:t> Practicar los tiempos verbales (presente, pretérito imperfecto, pretérito perfecto, futuro simple, futuro cercano y condicional).</a:t>
            </a:r>
          </a:p>
          <a:p>
            <a:pPr>
              <a:buFont typeface="Arial" pitchFamily="34" charset="0"/>
              <a:buChar char="•"/>
            </a:pPr>
            <a:r>
              <a:rPr lang="es-ES" b="0" dirty="0" smtClean="0"/>
              <a:t> Practicar la hora.</a:t>
            </a:r>
          </a:p>
          <a:p>
            <a:endParaRPr lang="es-ES" b="0" dirty="0" smtClean="0"/>
          </a:p>
          <a:p>
            <a:r>
              <a:rPr lang="es-ES" b="0" dirty="0" smtClean="0"/>
              <a:t>El juego:</a:t>
            </a:r>
          </a:p>
          <a:p>
            <a:r>
              <a:rPr lang="es-ES" b="0" dirty="0" smtClean="0"/>
              <a:t>2 equipos de 3 participantes.</a:t>
            </a:r>
          </a:p>
          <a:p>
            <a:r>
              <a:rPr lang="es-ES" b="0" dirty="0" smtClean="0"/>
              <a:t>Comienzo: Sorteo</a:t>
            </a:r>
          </a:p>
          <a:p>
            <a:r>
              <a:rPr lang="es-ES" b="0" dirty="0" smtClean="0"/>
              <a:t>Los equipos estarán formados por tríos. </a:t>
            </a:r>
          </a:p>
          <a:p>
            <a:r>
              <a:rPr lang="es-ES" b="0" dirty="0" smtClean="0"/>
              <a:t>El</a:t>
            </a:r>
            <a:r>
              <a:rPr lang="es-ES" b="0" baseline="0" dirty="0" smtClean="0"/>
              <a:t> primer equipo</a:t>
            </a:r>
            <a:r>
              <a:rPr lang="es-ES" b="0" dirty="0" smtClean="0"/>
              <a:t> en comenzar será aquel que diga la palabra en español más larga tras 60 segundos de reflexión (vocabulario). Este será llamado equipo A y el opuesto será llamado equipo B.</a:t>
            </a:r>
          </a:p>
          <a:p>
            <a:r>
              <a:rPr lang="es-ES" b="0" dirty="0" smtClean="0"/>
              <a:t>El equipo B cogerá una tarjeta y deberá preguntar al equipo contrario lo que proceda. El equipo A tendrá 60 segundo de reflexión. Si contesta correctamente podrá jugar sus bolas, en este caso cada jugador lanzará dos</a:t>
            </a:r>
            <a:r>
              <a:rPr lang="es-ES" b="0" baseline="0" dirty="0" smtClean="0"/>
              <a:t> bolas</a:t>
            </a:r>
            <a:r>
              <a:rPr lang="es-ES" b="0" dirty="0" smtClean="0"/>
              <a:t> (6 bolas por equipo). Si no contesta correctamente no podrá lanzar sus bolas.</a:t>
            </a:r>
          </a:p>
          <a:p>
            <a:r>
              <a:rPr lang="es-ES" b="0" dirty="0" smtClean="0"/>
              <a:t>A continuación será el equipo A quién coja una tarjeta y pregunte al equipo B repitiéndose la misma situación.</a:t>
            </a:r>
          </a:p>
          <a:p>
            <a:r>
              <a:rPr lang="es-ES" b="0" dirty="0" smtClean="0"/>
              <a:t>Tras estos lanzamientos el equipo</a:t>
            </a:r>
            <a:r>
              <a:rPr lang="es-ES" b="0" baseline="0" dirty="0" smtClean="0"/>
              <a:t> que tenga la bocha más cerca del bochín habrá ganado el juego. El equipo que haya ganado el juego se anotará  tantos puntos como bolas tenga más próximas al bochín que el equipo contrario.</a:t>
            </a:r>
          </a:p>
          <a:p>
            <a:r>
              <a:rPr lang="es-ES" b="0" dirty="0" smtClean="0"/>
              <a:t>Ganará el equipo que más puntos consiga en 25 minutos.</a:t>
            </a:r>
            <a:endParaRPr lang="es-ES" b="0"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21</a:t>
            </a:fld>
            <a:endParaRPr lang="es-ES"/>
          </a:p>
        </p:txBody>
      </p:sp>
    </p:spTree>
    <p:extLst>
      <p:ext uri="{BB962C8B-B14F-4D97-AF65-F5344CB8AC3E}">
        <p14:creationId xmlns:p14="http://schemas.microsoft.com/office/powerpoint/2010/main" val="27822146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nSpc>
                <a:spcPct val="120000"/>
              </a:lnSpc>
            </a:pPr>
            <a:r>
              <a:rPr lang="es-ES" sz="1500" dirty="0">
                <a:solidFill>
                  <a:srgbClr val="0070C0"/>
                </a:solidFill>
                <a:latin typeface="Arial Black" pitchFamily="34" charset="0"/>
                <a:cs typeface="Aharoni" pitchFamily="2" charset="-79"/>
              </a:rPr>
              <a:t>HISTORIA, POSIBLES VARIACIONES Y CURIOSIDADES DEL JUEGO </a:t>
            </a:r>
          </a:p>
          <a:p>
            <a:pPr>
              <a:lnSpc>
                <a:spcPct val="120000"/>
              </a:lnSpc>
            </a:pPr>
            <a:endParaRPr lang="es-ES" sz="1500" dirty="0">
              <a:solidFill>
                <a:srgbClr val="0070C0"/>
              </a:solidFill>
              <a:latin typeface="Arial Black" pitchFamily="34" charset="0"/>
              <a:cs typeface="Aharoni" pitchFamily="2" charset="-79"/>
            </a:endParaRPr>
          </a:p>
          <a:p>
            <a:pPr>
              <a:lnSpc>
                <a:spcPct val="120000"/>
              </a:lnSpc>
            </a:pPr>
            <a:r>
              <a:rPr lang="es-ES" sz="1300" dirty="0">
                <a:latin typeface="Palatino Linotype" pitchFamily="18" charset="0"/>
              </a:rPr>
              <a:t>Este deporte se practica principalmente en Perú, Argentina, Chile, Uruguay, México y Venezuela. Traído por los inmigrantes italianos, se convirtió en un juego ampliamente practicado por toda la sociedad desde 1783.</a:t>
            </a:r>
          </a:p>
          <a:p>
            <a:pPr>
              <a:lnSpc>
                <a:spcPct val="120000"/>
              </a:lnSpc>
            </a:pPr>
            <a:r>
              <a:rPr lang="es-ES" sz="1300" dirty="0">
                <a:latin typeface="Palatino Linotype" pitchFamily="18" charset="0"/>
              </a:rPr>
              <a:t>Actualmente existen diferentes torneos y en los últimos juegos mundiales de 2013 Chile y Argentina conseguían las medallas de plata y de bronce respectivamente, y posiblemente veamos en los Juegos Olímpicos de 2020 este deporte.</a:t>
            </a:r>
            <a:br>
              <a:rPr lang="es-ES" sz="1300" dirty="0">
                <a:latin typeface="Palatino Linotype" pitchFamily="18" charset="0"/>
              </a:rPr>
            </a:br>
            <a:r>
              <a:rPr lang="es-ES" sz="1300" dirty="0">
                <a:latin typeface="Palatino Linotype" pitchFamily="18" charset="0"/>
              </a:rPr>
              <a:t/>
            </a:r>
            <a:br>
              <a:rPr lang="es-ES" sz="1300" dirty="0">
                <a:latin typeface="Palatino Linotype" pitchFamily="18" charset="0"/>
              </a:rPr>
            </a:br>
            <a:r>
              <a:rPr lang="es-ES" sz="1500" dirty="0">
                <a:latin typeface="Aharoni" pitchFamily="2" charset="-79"/>
                <a:cs typeface="Aharoni" pitchFamily="2" charset="-79"/>
              </a:rPr>
              <a:t> </a:t>
            </a:r>
            <a:r>
              <a:rPr lang="es-ES" sz="1500" dirty="0">
                <a:solidFill>
                  <a:srgbClr val="0070C0"/>
                </a:solidFill>
                <a:latin typeface="Arial Black" pitchFamily="34" charset="0"/>
                <a:cs typeface="Aharoni" pitchFamily="2" charset="-79"/>
              </a:rPr>
              <a:t>EXPLICACIÓN Y OBJETIVO DE ESTE </a:t>
            </a:r>
          </a:p>
          <a:p>
            <a:pPr fontAlgn="base">
              <a:lnSpc>
                <a:spcPct val="120000"/>
              </a:lnSpc>
            </a:pPr>
            <a:r>
              <a:rPr lang="es-ES" sz="1300" dirty="0">
                <a:latin typeface="Palatino Linotype" pitchFamily="18" charset="0"/>
              </a:rPr>
              <a:t/>
            </a:r>
            <a:br>
              <a:rPr lang="es-ES" sz="1300" dirty="0">
                <a:latin typeface="Palatino Linotype" pitchFamily="18" charset="0"/>
              </a:rPr>
            </a:br>
            <a:r>
              <a:rPr lang="es-ES" sz="1300" dirty="0">
                <a:latin typeface="Palatino Linotype" pitchFamily="18" charset="0"/>
              </a:rPr>
              <a:t>El juego consiste en situar las bochas (esferas) lo más cerca posible de un objeto previamente lanzado llamado bochín (esfera pequeña).</a:t>
            </a:r>
            <a:br>
              <a:rPr lang="es-ES" sz="1300" dirty="0">
                <a:latin typeface="Palatino Linotype" pitchFamily="18" charset="0"/>
              </a:rPr>
            </a:br>
            <a:r>
              <a:rPr lang="es-ES" sz="1300" dirty="0">
                <a:latin typeface="Palatino Linotype" pitchFamily="18" charset="0"/>
              </a:rPr>
              <a:t>El adversario trata a su vez de situar las suyas más cerca del bochín o de quitar aquellas que le estorban.</a:t>
            </a:r>
            <a:br>
              <a:rPr lang="es-ES" sz="1300" dirty="0">
                <a:latin typeface="Palatino Linotype" pitchFamily="18" charset="0"/>
              </a:rPr>
            </a:br>
            <a:r>
              <a:rPr lang="es-ES" sz="1300" dirty="0">
                <a:latin typeface="Palatino Linotype" pitchFamily="18" charset="0"/>
              </a:rPr>
              <a:t>Al comenzar el juego, el equipo que ha ganado el bochín (mediante un sorteo) lo lanza y juega la primera bocha. Enseguida, el equipo que no tiene el punto debe jugar su o sus bochas hasta que lo consiga mediante arrime, bochazo.</a:t>
            </a:r>
            <a:br>
              <a:rPr lang="es-ES" sz="1300" dirty="0">
                <a:latin typeface="Palatino Linotype" pitchFamily="18" charset="0"/>
              </a:rPr>
            </a:br>
            <a:r>
              <a:rPr lang="es-ES" sz="1300" dirty="0">
                <a:latin typeface="Palatino Linotype" pitchFamily="18" charset="0"/>
              </a:rPr>
              <a:t>Cuando un equipo no tiene más bochas, su adversario juega a intenta conseguir otros puntos, ya sea arrimando o “bochando” a las bochas que le estorban.</a:t>
            </a:r>
            <a:br>
              <a:rPr lang="es-ES" sz="1300" dirty="0">
                <a:latin typeface="Palatino Linotype" pitchFamily="18" charset="0"/>
              </a:rPr>
            </a:br>
            <a:r>
              <a:rPr lang="es-ES" sz="1300" dirty="0">
                <a:latin typeface="Palatino Linotype" pitchFamily="18" charset="0"/>
              </a:rPr>
              <a:t>Cuando las bochas están todas jugadas, un equipo se adjudica tantos puntos como bochas tenga más próxima al bochín que la mejor bocha del adversario. El juego continúa en el otro sentido de la cancha y el bochín lanzado por el equipo que ha marcado uno o más puntos. Gana el partido el equipo que logre primero llegar a los 15 tantos.</a:t>
            </a:r>
            <a:br>
              <a:rPr lang="es-ES" sz="1300" dirty="0">
                <a:latin typeface="Palatino Linotype" pitchFamily="18" charset="0"/>
              </a:rPr>
            </a:br>
            <a:r>
              <a:rPr lang="es-ES" sz="1300" dirty="0">
                <a:latin typeface="Palatino Linotype" pitchFamily="18" charset="0"/>
              </a:rPr>
              <a:t/>
            </a:r>
            <a:br>
              <a:rPr lang="es-ES" sz="1300" dirty="0">
                <a:latin typeface="Palatino Linotype" pitchFamily="18" charset="0"/>
              </a:rPr>
            </a:br>
            <a:r>
              <a:rPr lang="es-ES" sz="1300" dirty="0">
                <a:latin typeface="Palatino Linotype" pitchFamily="18" charset="0"/>
                <a:hlinkClick r:id="rId3"/>
              </a:rPr>
              <a:t>http://www.youtube.com/watch?v=ZMluaa8ARz8</a:t>
            </a:r>
            <a:r>
              <a:rPr lang="es-ES" sz="1300" dirty="0">
                <a:latin typeface="Palatino Linotype" pitchFamily="18" charset="0"/>
              </a:rPr>
              <a:t> </a:t>
            </a:r>
            <a:br>
              <a:rPr lang="es-ES" sz="1300" dirty="0">
                <a:latin typeface="Palatino Linotype" pitchFamily="18" charset="0"/>
              </a:rPr>
            </a:br>
            <a:endParaRPr lang="es-ES" sz="1500" dirty="0">
              <a:latin typeface="Aharoni" pitchFamily="2" charset="-79"/>
              <a:cs typeface="Aharoni" pitchFamily="2" charset="-79"/>
            </a:endParaRPr>
          </a:p>
          <a:p>
            <a:pPr fontAlgn="base">
              <a:lnSpc>
                <a:spcPct val="120000"/>
              </a:lnSpc>
            </a:pPr>
            <a:r>
              <a:rPr lang="es-ES" sz="1500" dirty="0">
                <a:solidFill>
                  <a:srgbClr val="0070C0"/>
                </a:solidFill>
                <a:latin typeface="Aharoni" pitchFamily="2" charset="-79"/>
                <a:cs typeface="Aharoni" pitchFamily="2" charset="-79"/>
              </a:rPr>
              <a:t>RECURSOS NECESARIOS PARA JUGAR</a:t>
            </a:r>
          </a:p>
          <a:p>
            <a:pPr fontAlgn="base">
              <a:lnSpc>
                <a:spcPct val="120000"/>
              </a:lnSpc>
            </a:pPr>
            <a:endParaRPr lang="es-ES" sz="1500" dirty="0">
              <a:solidFill>
                <a:srgbClr val="0070C0"/>
              </a:solidFill>
              <a:latin typeface="Aharoni" pitchFamily="2" charset="-79"/>
              <a:cs typeface="Aharoni" pitchFamily="2" charset="-79"/>
            </a:endParaRPr>
          </a:p>
          <a:p>
            <a:pPr algn="l"/>
            <a:r>
              <a:rPr lang="es-ES" sz="1500" dirty="0"/>
              <a:t>Seis bochas por equipo (2 bochas por jugador)</a:t>
            </a:r>
          </a:p>
          <a:p>
            <a:pPr algn="l"/>
            <a:r>
              <a:rPr lang="es-ES" sz="1500" dirty="0"/>
              <a:t>Un bochín</a:t>
            </a:r>
          </a:p>
          <a:p>
            <a:pPr algn="l"/>
            <a:r>
              <a:rPr lang="es-ES" sz="1500" dirty="0"/>
              <a:t>Terreno de juego (24m x 4m)</a:t>
            </a:r>
          </a:p>
          <a:p>
            <a:pPr fontAlgn="base">
              <a:lnSpc>
                <a:spcPct val="120000"/>
              </a:lnSpc>
            </a:pPr>
            <a:endParaRPr lang="es-ES" sz="1500" i="1" u="sng" dirty="0">
              <a:solidFill>
                <a:srgbClr val="0070C0"/>
              </a:solidFill>
              <a:latin typeface="Aharoni" pitchFamily="2" charset="-79"/>
              <a:cs typeface="Aharoni" pitchFamily="2" charset="-79"/>
            </a:endParaRPr>
          </a:p>
          <a:p>
            <a:pPr fontAlgn="base">
              <a:lnSpc>
                <a:spcPct val="120000"/>
              </a:lnSpc>
            </a:pPr>
            <a:endParaRPr lang="es-ES" sz="1300" dirty="0">
              <a:latin typeface="Palatino Linotype" pitchFamily="18" charset="0"/>
            </a:endParaRPr>
          </a:p>
          <a:p>
            <a:endParaRPr lang="es-ES" dirty="0" smtClean="0"/>
          </a:p>
          <a:p>
            <a:endParaRPr lang="es-ES"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22</a:t>
            </a:fld>
            <a:endParaRPr lang="es-ES"/>
          </a:p>
        </p:txBody>
      </p:sp>
    </p:spTree>
    <p:extLst>
      <p:ext uri="{BB962C8B-B14F-4D97-AF65-F5344CB8AC3E}">
        <p14:creationId xmlns:p14="http://schemas.microsoft.com/office/powerpoint/2010/main" val="42093157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lnSpcReduction="10000"/>
          </a:bodyPr>
          <a:lstStyle/>
          <a:p>
            <a:r>
              <a:rPr lang="es-ES" b="0" dirty="0" smtClean="0"/>
              <a:t>Objetivos:</a:t>
            </a:r>
          </a:p>
          <a:p>
            <a:pPr>
              <a:buFont typeface="Arial" pitchFamily="34" charset="0"/>
              <a:buChar char="•"/>
            </a:pPr>
            <a:r>
              <a:rPr lang="es-ES" b="0" dirty="0" smtClean="0"/>
              <a:t> Conocer el deporte tradicional de Hispanoamérica “Las Bochas”.</a:t>
            </a:r>
          </a:p>
          <a:p>
            <a:pPr>
              <a:buFont typeface="Arial" pitchFamily="34" charset="0"/>
              <a:buChar char="•"/>
            </a:pPr>
            <a:r>
              <a:rPr lang="es-ES" b="0" dirty="0" smtClean="0"/>
              <a:t> Practicar los tiempos verbales (presente, pretérito imperfecto, pretérito perfecto, futuro simple, futuro cercano y condicional).</a:t>
            </a:r>
          </a:p>
          <a:p>
            <a:pPr>
              <a:buFont typeface="Arial" pitchFamily="34" charset="0"/>
              <a:buChar char="•"/>
            </a:pPr>
            <a:r>
              <a:rPr lang="es-ES" b="0" dirty="0" smtClean="0"/>
              <a:t> Practicar la hora.</a:t>
            </a:r>
          </a:p>
          <a:p>
            <a:endParaRPr lang="es-ES" b="0" dirty="0" smtClean="0"/>
          </a:p>
          <a:p>
            <a:r>
              <a:rPr lang="es-ES" b="0" dirty="0" smtClean="0"/>
              <a:t>El juego:</a:t>
            </a:r>
          </a:p>
          <a:p>
            <a:r>
              <a:rPr lang="es-ES" b="0" dirty="0" smtClean="0"/>
              <a:t>2 equipos de 3 participantes.</a:t>
            </a:r>
          </a:p>
          <a:p>
            <a:r>
              <a:rPr lang="es-ES" b="0" dirty="0" smtClean="0"/>
              <a:t>Comienzo: Sorteo</a:t>
            </a:r>
          </a:p>
          <a:p>
            <a:r>
              <a:rPr lang="es-ES" b="0" dirty="0" smtClean="0"/>
              <a:t>Los equipos estarán formados por tríos. </a:t>
            </a:r>
          </a:p>
          <a:p>
            <a:r>
              <a:rPr lang="es-ES" b="0" dirty="0" smtClean="0"/>
              <a:t>El</a:t>
            </a:r>
            <a:r>
              <a:rPr lang="es-ES" b="0" baseline="0" dirty="0" smtClean="0"/>
              <a:t> primer equipo</a:t>
            </a:r>
            <a:r>
              <a:rPr lang="es-ES" b="0" dirty="0" smtClean="0"/>
              <a:t> en comenzar será aquel que diga la palabra en español más larga tras 60 segundos de reflexión (vocabulario). Este será llamado equipo A y el opuesto será llamado equipo B.</a:t>
            </a:r>
          </a:p>
          <a:p>
            <a:r>
              <a:rPr lang="es-ES" b="0" dirty="0" smtClean="0"/>
              <a:t>El equipo B cogerá una tarjeta y deberá preguntar al equipo contrario lo que proceda. El equipo A tendrá 60 segundo de reflexión. Si contesta correctamente podrá jugar sus bolas, en este caso cada jugador lanzará dos</a:t>
            </a:r>
            <a:r>
              <a:rPr lang="es-ES" b="0" baseline="0" dirty="0" smtClean="0"/>
              <a:t> bolas</a:t>
            </a:r>
            <a:r>
              <a:rPr lang="es-ES" b="0" dirty="0" smtClean="0"/>
              <a:t> (6 bolas por equipo). Si no contesta correctamente no podrá lanzar sus bolas.</a:t>
            </a:r>
          </a:p>
          <a:p>
            <a:r>
              <a:rPr lang="es-ES" b="0" dirty="0" smtClean="0"/>
              <a:t>A continuación será el equipo A quién coja una tarjeta y pregunte al equipo B repitiéndose la misma situación.</a:t>
            </a:r>
          </a:p>
          <a:p>
            <a:r>
              <a:rPr lang="es-ES" b="0" dirty="0" smtClean="0"/>
              <a:t>Tras estos lanzamientos el equipo</a:t>
            </a:r>
            <a:r>
              <a:rPr lang="es-ES" b="0" baseline="0" dirty="0" smtClean="0"/>
              <a:t> que tenga la bocha más cerca del bochín habrá ganado el juego. El equipo que haya ganado el juego se anotará  tantos puntos como bolas tenga más próximas al bochín que el equipo contrario.</a:t>
            </a:r>
          </a:p>
          <a:p>
            <a:r>
              <a:rPr lang="es-ES" b="0" dirty="0" smtClean="0"/>
              <a:t>Ganará el equipo que más puntos consiga en 25 minutos.</a:t>
            </a:r>
            <a:endParaRPr lang="es-ES" b="0" dirty="0"/>
          </a:p>
        </p:txBody>
      </p:sp>
      <p:sp>
        <p:nvSpPr>
          <p:cNvPr id="4" name="3 Marcador de número de diapositiva"/>
          <p:cNvSpPr>
            <a:spLocks noGrp="1"/>
          </p:cNvSpPr>
          <p:nvPr>
            <p:ph type="sldNum" sz="quarter" idx="10"/>
          </p:nvPr>
        </p:nvSpPr>
        <p:spPr/>
        <p:txBody>
          <a:bodyPr/>
          <a:lstStyle/>
          <a:p>
            <a:fld id="{AFAD39F5-649B-4250-923E-FA4486E383BE}" type="slidenum">
              <a:rPr lang="es-ES" smtClean="0"/>
              <a:pPr/>
              <a:t>23</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6</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25</a:t>
            </a:fld>
            <a:endParaRPr lang="es-ES"/>
          </a:p>
        </p:txBody>
      </p:sp>
    </p:spTree>
    <p:extLst>
      <p:ext uri="{BB962C8B-B14F-4D97-AF65-F5344CB8AC3E}">
        <p14:creationId xmlns:p14="http://schemas.microsoft.com/office/powerpoint/2010/main" val="35917190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7</a:t>
            </a:fld>
            <a:endParaRPr lang="es-ES"/>
          </a:p>
        </p:txBody>
      </p:sp>
    </p:spTree>
    <p:extLst>
      <p:ext uri="{BB962C8B-B14F-4D97-AF65-F5344CB8AC3E}">
        <p14:creationId xmlns:p14="http://schemas.microsoft.com/office/powerpoint/2010/main" val="2992938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El Orón</a:t>
            </a:r>
            <a:r>
              <a:rPr lang="es-ES" baseline="0" dirty="0" smtClean="0"/>
              <a:t> es un juego de cartas conocido también en otras partes de España como “La mona” o “El tonto”. </a:t>
            </a:r>
            <a:endParaRPr lang="es-ES"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8</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Consejos</a:t>
            </a:r>
            <a:r>
              <a:rPr lang="es-ES" baseline="0" dirty="0" smtClean="0"/>
              <a:t> para el profesor: </a:t>
            </a:r>
            <a:endParaRPr lang="es-ES" dirty="0" smtClean="0"/>
          </a:p>
          <a:p>
            <a:r>
              <a:rPr lang="es-ES" dirty="0" smtClean="0"/>
              <a:t>Si son más de cuatro jugadores,</a:t>
            </a:r>
            <a:r>
              <a:rPr lang="es-ES" baseline="0" dirty="0" smtClean="0"/>
              <a:t> el profesor puede imprimir varios juegos de cartas porque si no, puede ser que a los alumnos les resulte muy complicado formar las parejas, de manera que el juego puede alargarse innecesariamente y perder dinamismo. Otra alternativa es que el profesor cree más cartas donde introduzca imágenes, repita algunas palabras en español y elimine las cartas con la palabra en inglés, así será más fácil encontrar parejas, puesto que tendrán la misma palabra en español repetida dos veces y dos imágenes de la misma palabra. </a:t>
            </a:r>
          </a:p>
          <a:p>
            <a:endParaRPr lang="es-ES" baseline="0" dirty="0" smtClean="0"/>
          </a:p>
          <a:p>
            <a:r>
              <a:rPr lang="es-ES" baseline="0" dirty="0" smtClean="0"/>
              <a:t>La ilustración de Ricardo Polo López ha sido extraída del banco de imágenes del Ministerio de Educación, Cultura y Deporte en la siguiente dirección electrónica: http://recursostic.educacion.es/bancoimagenes/web/</a:t>
            </a:r>
            <a:endParaRPr lang="es-ES"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9</a:t>
            </a:fld>
            <a:endParaRPr lang="es-ES"/>
          </a:p>
        </p:txBody>
      </p:sp>
    </p:spTree>
    <p:extLst>
      <p:ext uri="{BB962C8B-B14F-4D97-AF65-F5344CB8AC3E}">
        <p14:creationId xmlns:p14="http://schemas.microsoft.com/office/powerpoint/2010/main" val="34269687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GB" b="1" u="sng" dirty="0" smtClean="0"/>
          </a:p>
          <a:p>
            <a:endParaRPr lang="es-ES"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10</a:t>
            </a:fld>
            <a:endParaRPr lang="es-ES"/>
          </a:p>
        </p:txBody>
      </p:sp>
    </p:spTree>
    <p:extLst>
      <p:ext uri="{BB962C8B-B14F-4D97-AF65-F5344CB8AC3E}">
        <p14:creationId xmlns:p14="http://schemas.microsoft.com/office/powerpoint/2010/main" val="2714970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it-IT" dirty="0" smtClean="0">
                <a:latin typeface="Times New Roman" panose="02020603050405020304" pitchFamily="18" charset="0"/>
                <a:cs typeface="Times New Roman" panose="02020603050405020304" pitchFamily="18" charset="0"/>
              </a:rPr>
              <a:t>Reglas del juego: </a:t>
            </a:r>
          </a:p>
          <a:p>
            <a:r>
              <a:rPr lang="it-IT" dirty="0" smtClean="0">
                <a:latin typeface="Times New Roman" panose="02020603050405020304" pitchFamily="18" charset="0"/>
                <a:cs typeface="Times New Roman" panose="02020603050405020304" pitchFamily="18" charset="0"/>
              </a:rPr>
              <a:t>Se puntuar</a:t>
            </a:r>
            <a:r>
              <a:rPr lang="es-ES" dirty="0" smtClean="0">
                <a:latin typeface="Times New Roman" panose="02020603050405020304" pitchFamily="18" charset="0"/>
                <a:cs typeface="Times New Roman" panose="02020603050405020304" pitchFamily="18" charset="0"/>
              </a:rPr>
              <a:t>á cada vez que se gane una ronda. No se conseguirán todos los puntos que marque cada carta utilizada si no se construye la frase correctamente a la primera y se inventa una historia corta con la frase </a:t>
            </a:r>
            <a:r>
              <a:rPr lang="es-ES" dirty="0" err="1" smtClean="0">
                <a:latin typeface="Times New Roman" panose="02020603050405020304" pitchFamily="18" charset="0"/>
                <a:cs typeface="Times New Roman" panose="02020603050405020304" pitchFamily="18" charset="0"/>
              </a:rPr>
              <a:t>constru</a:t>
            </a:r>
            <a:r>
              <a:rPr lang="en-GB" dirty="0" err="1" smtClean="0">
                <a:latin typeface="Times New Roman" panose="02020603050405020304" pitchFamily="18" charset="0"/>
                <a:cs typeface="Times New Roman" panose="02020603050405020304" pitchFamily="18" charset="0"/>
              </a:rPr>
              <a:t>i</a:t>
            </a:r>
            <a:r>
              <a:rPr lang="es-ES" dirty="0" smtClean="0">
                <a:latin typeface="Times New Roman" panose="02020603050405020304" pitchFamily="18" charset="0"/>
                <a:cs typeface="Times New Roman" panose="02020603050405020304" pitchFamily="18" charset="0"/>
              </a:rPr>
              <a:t>da.</a:t>
            </a:r>
            <a:endParaRPr lang="es-ES"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11</a:t>
            </a:fld>
            <a:endParaRPr lang="es-ES"/>
          </a:p>
        </p:txBody>
      </p:sp>
    </p:spTree>
    <p:extLst>
      <p:ext uri="{BB962C8B-B14F-4D97-AF65-F5344CB8AC3E}">
        <p14:creationId xmlns:p14="http://schemas.microsoft.com/office/powerpoint/2010/main" val="25550996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a:r>
              <a:rPr lang="es-ES" dirty="0" smtClean="0">
                <a:latin typeface="Bookman Old Style" pitchFamily="18" charset="0"/>
              </a:rPr>
              <a:t>Se necesita un tablero, fichas de colores y un dado. </a:t>
            </a:r>
          </a:p>
          <a:p>
            <a:pPr algn="just"/>
            <a:r>
              <a:rPr lang="es-ES" dirty="0" smtClean="0">
                <a:latin typeface="Bookman Old Style" pitchFamily="18" charset="0"/>
              </a:rPr>
              <a:t>La ficha negra representa a «la Ignorancia»</a:t>
            </a:r>
          </a:p>
          <a:p>
            <a:pPr algn="just"/>
            <a:r>
              <a:rPr lang="es-ES" dirty="0" smtClean="0">
                <a:latin typeface="Bookman Old Style" pitchFamily="18" charset="0"/>
              </a:rPr>
              <a:t>Los participantes deben recorrer las casillas del tablero respondiendo a</a:t>
            </a:r>
            <a:r>
              <a:rPr lang="es-ES" baseline="0" dirty="0" smtClean="0">
                <a:latin typeface="Bookman Old Style" pitchFamily="18" charset="0"/>
              </a:rPr>
              <a:t> las</a:t>
            </a:r>
            <a:r>
              <a:rPr lang="es-ES" dirty="0" smtClean="0">
                <a:latin typeface="Bookman Old Style" pitchFamily="18" charset="0"/>
              </a:rPr>
              <a:t> preguntas para llegar a la meta y vencer a «la Ignorancia»</a:t>
            </a:r>
          </a:p>
          <a:p>
            <a:pPr algn="just"/>
            <a:r>
              <a:rPr lang="es-ES" dirty="0" smtClean="0">
                <a:latin typeface="Bookman Old Style" pitchFamily="18" charset="0"/>
              </a:rPr>
              <a:t>Las preguntas pueden ser de conocimientos básicos, historia, geografía, artes, deportes y entretenimiento, ciencias y tecnología,</a:t>
            </a:r>
            <a:r>
              <a:rPr lang="es-ES" baseline="0" dirty="0" smtClean="0">
                <a:latin typeface="Bookman Old Style" pitchFamily="18" charset="0"/>
              </a:rPr>
              <a:t> </a:t>
            </a:r>
            <a:r>
              <a:rPr lang="es-ES" dirty="0" smtClean="0">
                <a:latin typeface="Bookman Old Style" pitchFamily="18" charset="0"/>
              </a:rPr>
              <a:t>cultura general… Hay 25</a:t>
            </a:r>
            <a:r>
              <a:rPr lang="es-ES" baseline="0" dirty="0" smtClean="0">
                <a:latin typeface="Bookman Old Style" pitchFamily="18" charset="0"/>
              </a:rPr>
              <a:t> variantes del juego conforme a distintos temas, tanto con opciones de respuestas o como sin ellas. </a:t>
            </a:r>
            <a:endParaRPr lang="es-ES" dirty="0" smtClean="0">
              <a:latin typeface="Bookman Old Style" pitchFamily="18" charset="0"/>
            </a:endParaRPr>
          </a:p>
          <a:p>
            <a:endParaRPr lang="es-ES"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12</a:t>
            </a:fld>
            <a:endParaRPr lang="es-ES"/>
          </a:p>
        </p:txBody>
      </p:sp>
    </p:spTree>
    <p:extLst>
      <p:ext uri="{BB962C8B-B14F-4D97-AF65-F5344CB8AC3E}">
        <p14:creationId xmlns:p14="http://schemas.microsoft.com/office/powerpoint/2010/main" val="2107915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Este</a:t>
            </a:r>
            <a:r>
              <a:rPr lang="es-ES" baseline="0" dirty="0" smtClean="0"/>
              <a:t> juego ya fue creado con una intención didáctica por lo que simplemente se adaptará al currículo de los alumnos de «A </a:t>
            </a:r>
            <a:r>
              <a:rPr lang="es-ES" baseline="0" dirty="0" err="1" smtClean="0"/>
              <a:t>Level</a:t>
            </a:r>
            <a:r>
              <a:rPr lang="es-ES" baseline="0" dirty="0" smtClean="0"/>
              <a:t>» de español incluyendo las diferentes categorías de éste. Los alumnos podrán jugar de forma individual, por parejas o en grupo, dependiendo de las características de la clase. Al igual que en el juego original, el objetivo final es vencer a la ignorancia. </a:t>
            </a:r>
          </a:p>
          <a:p>
            <a:endParaRPr lang="es-ES" baseline="0" dirty="0" smtClean="0"/>
          </a:p>
          <a:p>
            <a:r>
              <a:rPr lang="es-ES" baseline="0" dirty="0" smtClean="0"/>
              <a:t>En las tarjetas que proporcionamos se incluyen los apartados correspondientes a año 12, siendo los temas: cultura popular, vida sana, medios de comunicación, familia y relaciones y ELE (Español como Lengua Extranjera). Pero es decisión del profesor añadir, modificar o cambiar estos temas. Con el objetivo de que los estudiantes puedan utilizar juego y repasar a lo largo del curso, no se ha establecido el tema a responder en cada casilla. El profesor podrá ir añadiendo los distintos temas de AS conforme los vaya dando. </a:t>
            </a:r>
            <a:endParaRPr lang="es-ES" dirty="0"/>
          </a:p>
        </p:txBody>
      </p:sp>
      <p:sp>
        <p:nvSpPr>
          <p:cNvPr id="4" name="3 Marcador de número de diapositiva"/>
          <p:cNvSpPr>
            <a:spLocks noGrp="1"/>
          </p:cNvSpPr>
          <p:nvPr>
            <p:ph type="sldNum" sz="quarter" idx="10"/>
          </p:nvPr>
        </p:nvSpPr>
        <p:spPr/>
        <p:txBody>
          <a:bodyPr/>
          <a:lstStyle/>
          <a:p>
            <a:fld id="{A6F542A5-4C37-4B9D-920F-64B869739E90}" type="slidenum">
              <a:rPr lang="es-ES" smtClean="0"/>
              <a:pPr/>
              <a:t>13</a:t>
            </a:fld>
            <a:endParaRPr lang="es-ES"/>
          </a:p>
        </p:txBody>
      </p:sp>
    </p:spTree>
    <p:extLst>
      <p:ext uri="{BB962C8B-B14F-4D97-AF65-F5344CB8AC3E}">
        <p14:creationId xmlns:p14="http://schemas.microsoft.com/office/powerpoint/2010/main" val="40190658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09/02/2015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09/02/2015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09/02/2015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GB"/>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n-GB"/>
          </a:p>
        </p:txBody>
      </p:sp>
      <p:sp>
        <p:nvSpPr>
          <p:cNvPr id="4" name="Rectangle 4"/>
          <p:cNvSpPr>
            <a:spLocks noGrp="1" noChangeArrowheads="1"/>
          </p:cNvSpPr>
          <p:nvPr>
            <p:ph type="dt" idx="10"/>
          </p:nvPr>
        </p:nvSpPr>
        <p:spPr>
          <a:ln/>
        </p:spPr>
        <p:txBody>
          <a:bodyPr/>
          <a:lstStyle>
            <a:lvl1pPr>
              <a:defRPr/>
            </a:lvl1pPr>
          </a:lstStyle>
          <a:p>
            <a:pPr>
              <a:defRPr/>
            </a:pPr>
            <a:r>
              <a:rPr lang="es-ES"/>
              <a:t>16/05/14</a:t>
            </a:r>
          </a:p>
        </p:txBody>
      </p:sp>
      <p:sp>
        <p:nvSpPr>
          <p:cNvPr id="5" name="Rectangle 6"/>
          <p:cNvSpPr>
            <a:spLocks noGrp="1" noChangeArrowheads="1"/>
          </p:cNvSpPr>
          <p:nvPr>
            <p:ph type="sldNum" idx="11"/>
          </p:nvPr>
        </p:nvSpPr>
        <p:spPr>
          <a:ln/>
        </p:spPr>
        <p:txBody>
          <a:bodyPr/>
          <a:lstStyle>
            <a:lvl1pPr>
              <a:defRPr/>
            </a:lvl1pPr>
          </a:lstStyle>
          <a:p>
            <a:pPr>
              <a:defRPr/>
            </a:pPr>
            <a:fld id="{CDA09C76-54B0-4583-A2AD-9B7C45FBD5EA}" type="slidenum">
              <a:rPr lang="es-ES" altLang="en-US"/>
              <a:pPr>
                <a:defRPr/>
              </a:pPr>
              <a:t>‹#›</a:t>
            </a:fld>
            <a:endParaRPr lang="es-ES" altLang="en-US"/>
          </a:p>
        </p:txBody>
      </p:sp>
    </p:spTree>
    <p:extLst>
      <p:ext uri="{BB962C8B-B14F-4D97-AF65-F5344CB8AC3E}">
        <p14:creationId xmlns:p14="http://schemas.microsoft.com/office/powerpoint/2010/main" val="813481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4"/>
          <p:cNvSpPr>
            <a:spLocks noGrp="1" noChangeArrowheads="1"/>
          </p:cNvSpPr>
          <p:nvPr>
            <p:ph type="dt" idx="10"/>
          </p:nvPr>
        </p:nvSpPr>
        <p:spPr>
          <a:ln/>
        </p:spPr>
        <p:txBody>
          <a:bodyPr/>
          <a:lstStyle>
            <a:lvl1pPr>
              <a:defRPr/>
            </a:lvl1pPr>
          </a:lstStyle>
          <a:p>
            <a:pPr>
              <a:defRPr/>
            </a:pPr>
            <a:r>
              <a:rPr lang="es-ES"/>
              <a:t>16/05/14</a:t>
            </a:r>
          </a:p>
        </p:txBody>
      </p:sp>
      <p:sp>
        <p:nvSpPr>
          <p:cNvPr id="5" name="Rectangle 6"/>
          <p:cNvSpPr>
            <a:spLocks noGrp="1" noChangeArrowheads="1"/>
          </p:cNvSpPr>
          <p:nvPr>
            <p:ph type="sldNum" idx="11"/>
          </p:nvPr>
        </p:nvSpPr>
        <p:spPr>
          <a:ln/>
        </p:spPr>
        <p:txBody>
          <a:bodyPr/>
          <a:lstStyle>
            <a:lvl1pPr>
              <a:defRPr/>
            </a:lvl1pPr>
          </a:lstStyle>
          <a:p>
            <a:pPr>
              <a:defRPr/>
            </a:pPr>
            <a:fld id="{AD084495-E3BE-466C-9684-4EA1FC741C32}" type="slidenum">
              <a:rPr lang="es-ES" altLang="en-US"/>
              <a:pPr>
                <a:defRPr/>
              </a:pPr>
              <a:t>‹#›</a:t>
            </a:fld>
            <a:endParaRPr lang="es-ES" altLang="en-US"/>
          </a:p>
        </p:txBody>
      </p:sp>
    </p:spTree>
    <p:extLst>
      <p:ext uri="{BB962C8B-B14F-4D97-AF65-F5344CB8AC3E}">
        <p14:creationId xmlns:p14="http://schemas.microsoft.com/office/powerpoint/2010/main" val="6064326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idx="10"/>
          </p:nvPr>
        </p:nvSpPr>
        <p:spPr>
          <a:ln/>
        </p:spPr>
        <p:txBody>
          <a:bodyPr/>
          <a:lstStyle>
            <a:lvl1pPr>
              <a:defRPr/>
            </a:lvl1pPr>
          </a:lstStyle>
          <a:p>
            <a:pPr>
              <a:defRPr/>
            </a:pPr>
            <a:r>
              <a:rPr lang="es-ES"/>
              <a:t>16/05/14</a:t>
            </a:r>
          </a:p>
        </p:txBody>
      </p:sp>
      <p:sp>
        <p:nvSpPr>
          <p:cNvPr id="5" name="Rectangle 6"/>
          <p:cNvSpPr>
            <a:spLocks noGrp="1" noChangeArrowheads="1"/>
          </p:cNvSpPr>
          <p:nvPr>
            <p:ph type="sldNum" idx="11"/>
          </p:nvPr>
        </p:nvSpPr>
        <p:spPr>
          <a:ln/>
        </p:spPr>
        <p:txBody>
          <a:bodyPr/>
          <a:lstStyle>
            <a:lvl1pPr>
              <a:defRPr/>
            </a:lvl1pPr>
          </a:lstStyle>
          <a:p>
            <a:pPr>
              <a:defRPr/>
            </a:pPr>
            <a:fld id="{A422A0AE-33AC-4E50-94D0-DE8164D325D7}" type="slidenum">
              <a:rPr lang="es-ES" altLang="en-US"/>
              <a:pPr>
                <a:defRPr/>
              </a:pPr>
              <a:t>‹#›</a:t>
            </a:fld>
            <a:endParaRPr lang="es-ES" altLang="en-US"/>
          </a:p>
        </p:txBody>
      </p:sp>
    </p:spTree>
    <p:extLst>
      <p:ext uri="{BB962C8B-B14F-4D97-AF65-F5344CB8AC3E}">
        <p14:creationId xmlns:p14="http://schemas.microsoft.com/office/powerpoint/2010/main" val="36598095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contenido"/>
          <p:cNvSpPr>
            <a:spLocks noGrp="1"/>
          </p:cNvSpPr>
          <p:nvPr>
            <p:ph sz="half" idx="1"/>
          </p:nvPr>
        </p:nvSpPr>
        <p:spPr>
          <a:xfrm>
            <a:off x="498475" y="1981200"/>
            <a:ext cx="3700463" cy="4141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contenido"/>
          <p:cNvSpPr>
            <a:spLocks noGrp="1"/>
          </p:cNvSpPr>
          <p:nvPr>
            <p:ph sz="half" idx="2"/>
          </p:nvPr>
        </p:nvSpPr>
        <p:spPr>
          <a:xfrm>
            <a:off x="4351338" y="1981200"/>
            <a:ext cx="3700462" cy="4141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Rectangle 4"/>
          <p:cNvSpPr>
            <a:spLocks noGrp="1" noChangeArrowheads="1"/>
          </p:cNvSpPr>
          <p:nvPr>
            <p:ph type="dt" idx="10"/>
          </p:nvPr>
        </p:nvSpPr>
        <p:spPr>
          <a:ln/>
        </p:spPr>
        <p:txBody>
          <a:bodyPr/>
          <a:lstStyle>
            <a:lvl1pPr>
              <a:defRPr/>
            </a:lvl1pPr>
          </a:lstStyle>
          <a:p>
            <a:pPr>
              <a:defRPr/>
            </a:pPr>
            <a:r>
              <a:rPr lang="es-ES"/>
              <a:t>16/05/14</a:t>
            </a:r>
          </a:p>
        </p:txBody>
      </p:sp>
      <p:sp>
        <p:nvSpPr>
          <p:cNvPr id="6" name="Rectangle 6"/>
          <p:cNvSpPr>
            <a:spLocks noGrp="1" noChangeArrowheads="1"/>
          </p:cNvSpPr>
          <p:nvPr>
            <p:ph type="sldNum" idx="11"/>
          </p:nvPr>
        </p:nvSpPr>
        <p:spPr>
          <a:ln/>
        </p:spPr>
        <p:txBody>
          <a:bodyPr/>
          <a:lstStyle>
            <a:lvl1pPr>
              <a:defRPr/>
            </a:lvl1pPr>
          </a:lstStyle>
          <a:p>
            <a:pPr>
              <a:defRPr/>
            </a:pPr>
            <a:fld id="{E4231750-2358-4F3F-95C5-DC7D9D8D01B8}" type="slidenum">
              <a:rPr lang="es-ES" altLang="en-US"/>
              <a:pPr>
                <a:defRPr/>
              </a:pPr>
              <a:t>‹#›</a:t>
            </a:fld>
            <a:endParaRPr lang="es-ES" altLang="en-US"/>
          </a:p>
        </p:txBody>
      </p:sp>
    </p:spTree>
    <p:extLst>
      <p:ext uri="{BB962C8B-B14F-4D97-AF65-F5344CB8AC3E}">
        <p14:creationId xmlns:p14="http://schemas.microsoft.com/office/powerpoint/2010/main" val="28810232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7" name="Rectangle 4"/>
          <p:cNvSpPr>
            <a:spLocks noGrp="1" noChangeArrowheads="1"/>
          </p:cNvSpPr>
          <p:nvPr>
            <p:ph type="dt" idx="10"/>
          </p:nvPr>
        </p:nvSpPr>
        <p:spPr>
          <a:ln/>
        </p:spPr>
        <p:txBody>
          <a:bodyPr/>
          <a:lstStyle>
            <a:lvl1pPr>
              <a:defRPr/>
            </a:lvl1pPr>
          </a:lstStyle>
          <a:p>
            <a:pPr>
              <a:defRPr/>
            </a:pPr>
            <a:r>
              <a:rPr lang="es-ES"/>
              <a:t>16/05/14</a:t>
            </a:r>
          </a:p>
        </p:txBody>
      </p:sp>
      <p:sp>
        <p:nvSpPr>
          <p:cNvPr id="8" name="Rectangle 6"/>
          <p:cNvSpPr>
            <a:spLocks noGrp="1" noChangeArrowheads="1"/>
          </p:cNvSpPr>
          <p:nvPr>
            <p:ph type="sldNum" idx="11"/>
          </p:nvPr>
        </p:nvSpPr>
        <p:spPr>
          <a:ln/>
        </p:spPr>
        <p:txBody>
          <a:bodyPr/>
          <a:lstStyle>
            <a:lvl1pPr>
              <a:defRPr/>
            </a:lvl1pPr>
          </a:lstStyle>
          <a:p>
            <a:pPr>
              <a:defRPr/>
            </a:pPr>
            <a:fld id="{56BCBFE0-E1E4-451D-BA03-1825C1A5E952}" type="slidenum">
              <a:rPr lang="es-ES" altLang="en-US"/>
              <a:pPr>
                <a:defRPr/>
              </a:pPr>
              <a:t>‹#›</a:t>
            </a:fld>
            <a:endParaRPr lang="es-ES" altLang="en-US"/>
          </a:p>
        </p:txBody>
      </p:sp>
    </p:spTree>
    <p:extLst>
      <p:ext uri="{BB962C8B-B14F-4D97-AF65-F5344CB8AC3E}">
        <p14:creationId xmlns:p14="http://schemas.microsoft.com/office/powerpoint/2010/main" val="3444598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Rectangle 4"/>
          <p:cNvSpPr>
            <a:spLocks noGrp="1" noChangeArrowheads="1"/>
          </p:cNvSpPr>
          <p:nvPr>
            <p:ph type="dt" idx="10"/>
          </p:nvPr>
        </p:nvSpPr>
        <p:spPr>
          <a:ln/>
        </p:spPr>
        <p:txBody>
          <a:bodyPr/>
          <a:lstStyle>
            <a:lvl1pPr>
              <a:defRPr/>
            </a:lvl1pPr>
          </a:lstStyle>
          <a:p>
            <a:pPr>
              <a:defRPr/>
            </a:pPr>
            <a:r>
              <a:rPr lang="es-ES"/>
              <a:t>16/05/14</a:t>
            </a:r>
          </a:p>
        </p:txBody>
      </p:sp>
      <p:sp>
        <p:nvSpPr>
          <p:cNvPr id="4" name="Rectangle 6"/>
          <p:cNvSpPr>
            <a:spLocks noGrp="1" noChangeArrowheads="1"/>
          </p:cNvSpPr>
          <p:nvPr>
            <p:ph type="sldNum" idx="11"/>
          </p:nvPr>
        </p:nvSpPr>
        <p:spPr>
          <a:ln/>
        </p:spPr>
        <p:txBody>
          <a:bodyPr/>
          <a:lstStyle>
            <a:lvl1pPr>
              <a:defRPr/>
            </a:lvl1pPr>
          </a:lstStyle>
          <a:p>
            <a:pPr>
              <a:defRPr/>
            </a:pPr>
            <a:fld id="{D8070C42-F715-4952-8640-EFB3077BF7C5}" type="slidenum">
              <a:rPr lang="es-ES" altLang="en-US"/>
              <a:pPr>
                <a:defRPr/>
              </a:pPr>
              <a:t>‹#›</a:t>
            </a:fld>
            <a:endParaRPr lang="es-ES" altLang="en-US"/>
          </a:p>
        </p:txBody>
      </p:sp>
    </p:spTree>
    <p:extLst>
      <p:ext uri="{BB962C8B-B14F-4D97-AF65-F5344CB8AC3E}">
        <p14:creationId xmlns:p14="http://schemas.microsoft.com/office/powerpoint/2010/main" val="38884104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r>
              <a:rPr lang="es-ES"/>
              <a:t>16/05/14</a:t>
            </a:r>
          </a:p>
        </p:txBody>
      </p:sp>
      <p:sp>
        <p:nvSpPr>
          <p:cNvPr id="3" name="Rectangle 6"/>
          <p:cNvSpPr>
            <a:spLocks noGrp="1" noChangeArrowheads="1"/>
          </p:cNvSpPr>
          <p:nvPr>
            <p:ph type="sldNum" idx="11"/>
          </p:nvPr>
        </p:nvSpPr>
        <p:spPr>
          <a:ln/>
        </p:spPr>
        <p:txBody>
          <a:bodyPr/>
          <a:lstStyle>
            <a:lvl1pPr>
              <a:defRPr/>
            </a:lvl1pPr>
          </a:lstStyle>
          <a:p>
            <a:pPr>
              <a:defRPr/>
            </a:pPr>
            <a:fld id="{4E2926A8-8B4B-451F-99FD-7616A80D0E31}" type="slidenum">
              <a:rPr lang="es-ES" altLang="en-US"/>
              <a:pPr>
                <a:defRPr/>
              </a:pPr>
              <a:t>‹#›</a:t>
            </a:fld>
            <a:endParaRPr lang="es-ES" altLang="en-US"/>
          </a:p>
        </p:txBody>
      </p:sp>
    </p:spTree>
    <p:extLst>
      <p:ext uri="{BB962C8B-B14F-4D97-AF65-F5344CB8AC3E}">
        <p14:creationId xmlns:p14="http://schemas.microsoft.com/office/powerpoint/2010/main" val="4056525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GB"/>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idx="10"/>
          </p:nvPr>
        </p:nvSpPr>
        <p:spPr>
          <a:ln/>
        </p:spPr>
        <p:txBody>
          <a:bodyPr/>
          <a:lstStyle>
            <a:lvl1pPr>
              <a:defRPr/>
            </a:lvl1pPr>
          </a:lstStyle>
          <a:p>
            <a:pPr>
              <a:defRPr/>
            </a:pPr>
            <a:r>
              <a:rPr lang="es-ES"/>
              <a:t>16/05/14</a:t>
            </a:r>
          </a:p>
        </p:txBody>
      </p:sp>
      <p:sp>
        <p:nvSpPr>
          <p:cNvPr id="6" name="Rectangle 6"/>
          <p:cNvSpPr>
            <a:spLocks noGrp="1" noChangeArrowheads="1"/>
          </p:cNvSpPr>
          <p:nvPr>
            <p:ph type="sldNum" idx="11"/>
          </p:nvPr>
        </p:nvSpPr>
        <p:spPr>
          <a:ln/>
        </p:spPr>
        <p:txBody>
          <a:bodyPr/>
          <a:lstStyle>
            <a:lvl1pPr>
              <a:defRPr/>
            </a:lvl1pPr>
          </a:lstStyle>
          <a:p>
            <a:pPr>
              <a:defRPr/>
            </a:pPr>
            <a:fld id="{1B5139C5-9850-46D1-B3A8-4F2937E292FB}" type="slidenum">
              <a:rPr lang="es-ES" altLang="en-US"/>
              <a:pPr>
                <a:defRPr/>
              </a:pPr>
              <a:t>‹#›</a:t>
            </a:fld>
            <a:endParaRPr lang="es-ES" altLang="en-US"/>
          </a:p>
        </p:txBody>
      </p:sp>
    </p:spTree>
    <p:extLst>
      <p:ext uri="{BB962C8B-B14F-4D97-AF65-F5344CB8AC3E}">
        <p14:creationId xmlns:p14="http://schemas.microsoft.com/office/powerpoint/2010/main" val="1429610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09/02/2015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GB"/>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idx="10"/>
          </p:nvPr>
        </p:nvSpPr>
        <p:spPr>
          <a:ln/>
        </p:spPr>
        <p:txBody>
          <a:bodyPr/>
          <a:lstStyle>
            <a:lvl1pPr>
              <a:defRPr/>
            </a:lvl1pPr>
          </a:lstStyle>
          <a:p>
            <a:pPr>
              <a:defRPr/>
            </a:pPr>
            <a:r>
              <a:rPr lang="es-ES"/>
              <a:t>16/05/14</a:t>
            </a:r>
          </a:p>
        </p:txBody>
      </p:sp>
      <p:sp>
        <p:nvSpPr>
          <p:cNvPr id="6" name="Rectangle 6"/>
          <p:cNvSpPr>
            <a:spLocks noGrp="1" noChangeArrowheads="1"/>
          </p:cNvSpPr>
          <p:nvPr>
            <p:ph type="sldNum" idx="11"/>
          </p:nvPr>
        </p:nvSpPr>
        <p:spPr>
          <a:ln/>
        </p:spPr>
        <p:txBody>
          <a:bodyPr/>
          <a:lstStyle>
            <a:lvl1pPr>
              <a:defRPr/>
            </a:lvl1pPr>
          </a:lstStyle>
          <a:p>
            <a:pPr>
              <a:defRPr/>
            </a:pPr>
            <a:fld id="{4B0BC969-F013-46E0-96B8-3B06CF0B9875}" type="slidenum">
              <a:rPr lang="es-ES" altLang="en-US"/>
              <a:pPr>
                <a:defRPr/>
              </a:pPr>
              <a:t>‹#›</a:t>
            </a:fld>
            <a:endParaRPr lang="es-ES" altLang="en-US"/>
          </a:p>
        </p:txBody>
      </p:sp>
    </p:spTree>
    <p:extLst>
      <p:ext uri="{BB962C8B-B14F-4D97-AF65-F5344CB8AC3E}">
        <p14:creationId xmlns:p14="http://schemas.microsoft.com/office/powerpoint/2010/main" val="27924177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4"/>
          <p:cNvSpPr>
            <a:spLocks noGrp="1" noChangeArrowheads="1"/>
          </p:cNvSpPr>
          <p:nvPr>
            <p:ph type="dt" idx="10"/>
          </p:nvPr>
        </p:nvSpPr>
        <p:spPr>
          <a:ln/>
        </p:spPr>
        <p:txBody>
          <a:bodyPr/>
          <a:lstStyle>
            <a:lvl1pPr>
              <a:defRPr/>
            </a:lvl1pPr>
          </a:lstStyle>
          <a:p>
            <a:pPr>
              <a:defRPr/>
            </a:pPr>
            <a:r>
              <a:rPr lang="es-ES"/>
              <a:t>16/05/14</a:t>
            </a:r>
          </a:p>
        </p:txBody>
      </p:sp>
      <p:sp>
        <p:nvSpPr>
          <p:cNvPr id="5" name="Rectangle 6"/>
          <p:cNvSpPr>
            <a:spLocks noGrp="1" noChangeArrowheads="1"/>
          </p:cNvSpPr>
          <p:nvPr>
            <p:ph type="sldNum" idx="11"/>
          </p:nvPr>
        </p:nvSpPr>
        <p:spPr>
          <a:ln/>
        </p:spPr>
        <p:txBody>
          <a:bodyPr/>
          <a:lstStyle>
            <a:lvl1pPr>
              <a:defRPr/>
            </a:lvl1pPr>
          </a:lstStyle>
          <a:p>
            <a:pPr>
              <a:defRPr/>
            </a:pPr>
            <a:fld id="{A271A9F3-5054-4798-A37A-0C81CD6A048B}" type="slidenum">
              <a:rPr lang="es-ES" altLang="en-US"/>
              <a:pPr>
                <a:defRPr/>
              </a:pPr>
              <a:t>‹#›</a:t>
            </a:fld>
            <a:endParaRPr lang="es-ES" altLang="en-US"/>
          </a:p>
        </p:txBody>
      </p:sp>
    </p:spTree>
    <p:extLst>
      <p:ext uri="{BB962C8B-B14F-4D97-AF65-F5344CB8AC3E}">
        <p14:creationId xmlns:p14="http://schemas.microsoft.com/office/powerpoint/2010/main" val="38944723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164263" y="484188"/>
            <a:ext cx="1887537" cy="5638800"/>
          </a:xfrm>
        </p:spPr>
        <p:txBody>
          <a:bodyPr vert="eaVert"/>
          <a:lstStyle/>
          <a:p>
            <a:r>
              <a:rPr lang="es-ES" smtClean="0"/>
              <a:t>Haga clic para modificar el estilo de título del patrón</a:t>
            </a:r>
            <a:endParaRPr lang="en-GB"/>
          </a:p>
        </p:txBody>
      </p:sp>
      <p:sp>
        <p:nvSpPr>
          <p:cNvPr id="3" name="2 Marcador de texto vertical"/>
          <p:cNvSpPr>
            <a:spLocks noGrp="1"/>
          </p:cNvSpPr>
          <p:nvPr>
            <p:ph type="body" orient="vert" idx="1"/>
          </p:nvPr>
        </p:nvSpPr>
        <p:spPr>
          <a:xfrm>
            <a:off x="498475" y="484188"/>
            <a:ext cx="5513388" cy="56388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4"/>
          <p:cNvSpPr>
            <a:spLocks noGrp="1" noChangeArrowheads="1"/>
          </p:cNvSpPr>
          <p:nvPr>
            <p:ph type="dt" idx="10"/>
          </p:nvPr>
        </p:nvSpPr>
        <p:spPr>
          <a:ln/>
        </p:spPr>
        <p:txBody>
          <a:bodyPr/>
          <a:lstStyle>
            <a:lvl1pPr>
              <a:defRPr/>
            </a:lvl1pPr>
          </a:lstStyle>
          <a:p>
            <a:pPr>
              <a:defRPr/>
            </a:pPr>
            <a:r>
              <a:rPr lang="es-ES"/>
              <a:t>16/05/14</a:t>
            </a:r>
          </a:p>
        </p:txBody>
      </p:sp>
      <p:sp>
        <p:nvSpPr>
          <p:cNvPr id="5" name="Rectangle 6"/>
          <p:cNvSpPr>
            <a:spLocks noGrp="1" noChangeArrowheads="1"/>
          </p:cNvSpPr>
          <p:nvPr>
            <p:ph type="sldNum" idx="11"/>
          </p:nvPr>
        </p:nvSpPr>
        <p:spPr>
          <a:ln/>
        </p:spPr>
        <p:txBody>
          <a:bodyPr/>
          <a:lstStyle>
            <a:lvl1pPr>
              <a:defRPr/>
            </a:lvl1pPr>
          </a:lstStyle>
          <a:p>
            <a:pPr>
              <a:defRPr/>
            </a:pPr>
            <a:fld id="{FD8E8BB2-A14F-4B09-A53A-C68F88BBFEC8}" type="slidenum">
              <a:rPr lang="es-ES" altLang="en-US"/>
              <a:pPr>
                <a:defRPr/>
              </a:pPr>
              <a:t>‹#›</a:t>
            </a:fld>
            <a:endParaRPr lang="es-ES" altLang="en-US"/>
          </a:p>
        </p:txBody>
      </p:sp>
    </p:spTree>
    <p:extLst>
      <p:ext uri="{BB962C8B-B14F-4D97-AF65-F5344CB8AC3E}">
        <p14:creationId xmlns:p14="http://schemas.microsoft.com/office/powerpoint/2010/main" val="24474982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GB"/>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n-GB"/>
          </a:p>
        </p:txBody>
      </p:sp>
      <p:sp>
        <p:nvSpPr>
          <p:cNvPr id="4"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35945640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41617663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30796822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contenido"/>
          <p:cNvSpPr>
            <a:spLocks noGrp="1"/>
          </p:cNvSpPr>
          <p:nvPr>
            <p:ph sz="half" idx="1"/>
          </p:nvPr>
        </p:nvSpPr>
        <p:spPr>
          <a:xfrm>
            <a:off x="457200" y="1604963"/>
            <a:ext cx="4037013" cy="4522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contenido"/>
          <p:cNvSpPr>
            <a:spLocks noGrp="1"/>
          </p:cNvSpPr>
          <p:nvPr>
            <p:ph sz="half" idx="2"/>
          </p:nvPr>
        </p:nvSpPr>
        <p:spPr>
          <a:xfrm>
            <a:off x="4646613" y="1604963"/>
            <a:ext cx="4037012" cy="45227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8344853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GB"/>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7"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76201526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5334442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1365518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09/02/2015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GB"/>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31626561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GB"/>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1346300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GB"/>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5262946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2113" y="1604963"/>
            <a:ext cx="2093912" cy="4522787"/>
          </a:xfrm>
        </p:spPr>
        <p:txBody>
          <a:bodyPr vert="eaVert"/>
          <a:lstStyle/>
          <a:p>
            <a:r>
              <a:rPr lang="es-ES" smtClean="0"/>
              <a:t>Haga clic para modificar el estilo de título del patrón</a:t>
            </a:r>
            <a:endParaRPr lang="en-GB"/>
          </a:p>
        </p:txBody>
      </p:sp>
      <p:sp>
        <p:nvSpPr>
          <p:cNvPr id="3" name="2 Marcador de texto vertical"/>
          <p:cNvSpPr>
            <a:spLocks noGrp="1"/>
          </p:cNvSpPr>
          <p:nvPr>
            <p:ph type="body" orient="vert" idx="1"/>
          </p:nvPr>
        </p:nvSpPr>
        <p:spPr>
          <a:xfrm>
            <a:off x="457200" y="1604963"/>
            <a:ext cx="6132513" cy="452278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GB"/>
          </a:p>
        </p:txBody>
      </p:sp>
      <p:sp>
        <p:nvSpPr>
          <p:cNvPr id="4"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10956974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2" name="1 Título"/>
          <p:cNvSpPr>
            <a:spLocks noGrp="1"/>
          </p:cNvSpPr>
          <p:nvPr>
            <p:ph type="title"/>
          </p:nvPr>
        </p:nvSpPr>
        <p:spPr>
          <a:xfrm>
            <a:off x="4800600" y="4624388"/>
            <a:ext cx="4035425" cy="930275"/>
          </a:xfrm>
        </p:spPr>
        <p:txBody>
          <a:bodyPr/>
          <a:lstStyle/>
          <a:p>
            <a:r>
              <a:rPr lang="es-ES" smtClean="0"/>
              <a:t>Haga clic para modificar el estilo de título del patrón</a:t>
            </a:r>
            <a:endParaRPr lang="en-GB"/>
          </a:p>
        </p:txBody>
      </p:sp>
      <p:sp>
        <p:nvSpPr>
          <p:cNvPr id="3" name="Rectangle 2"/>
          <p:cNvSpPr>
            <a:spLocks noGrp="1" noChangeArrowheads="1"/>
          </p:cNvSpPr>
          <p:nvPr>
            <p:ph type="dt" idx="10"/>
          </p:nvPr>
        </p:nvSpPr>
        <p:spPr>
          <a:ln/>
        </p:spPr>
        <p:txBody>
          <a:bodyPr/>
          <a:lstStyle>
            <a:lvl1pPr>
              <a:defRPr/>
            </a:lvl1pPr>
          </a:lstStyle>
          <a:p>
            <a:pPr>
              <a:defRPr/>
            </a:pPr>
            <a:r>
              <a:rPr lang="es-ES"/>
              <a:t>16/05/14</a:t>
            </a:r>
          </a:p>
        </p:txBody>
      </p:sp>
    </p:spTree>
    <p:extLst>
      <p:ext uri="{BB962C8B-B14F-4D97-AF65-F5344CB8AC3E}">
        <p14:creationId xmlns:p14="http://schemas.microsoft.com/office/powerpoint/2010/main" val="2953501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pPr/>
              <a:t>09/02/2015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pPr/>
              <a:t>09/02/2015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pPr/>
              <a:t>09/02/2015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09/02/2015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09/02/2015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09/02/2015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pPr/>
              <a:t>09/02/2015</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ChangeArrowheads="1"/>
          </p:cNvSpPr>
          <p:nvPr/>
        </p:nvSpPr>
        <p:spPr bwMode="auto">
          <a:xfrm>
            <a:off x="8210550" y="282575"/>
            <a:ext cx="641350" cy="1600200"/>
          </a:xfrm>
          <a:prstGeom prst="rect">
            <a:avLst/>
          </a:prstGeom>
          <a:solidFill>
            <a:srgbClr val="6633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fontAlgn="base" hangingPunct="0">
              <a:lnSpc>
                <a:spcPct val="93000"/>
              </a:lnSpc>
              <a:spcBef>
                <a:spcPct val="0"/>
              </a:spcBef>
              <a:spcAft>
                <a:spcPct val="0"/>
              </a:spcAft>
              <a:buClr>
                <a:srgbClr val="000000"/>
              </a:buClr>
              <a:buSzPct val="100000"/>
              <a:buFont typeface="Times New Roman" pitchFamily="18" charset="0"/>
              <a:buNone/>
            </a:pPr>
            <a:endParaRPr lang="en-US" altLang="en-US" smtClean="0">
              <a:solidFill>
                <a:srgbClr val="FFFFFF"/>
              </a:solidFill>
              <a:latin typeface="Arial" charset="0"/>
            </a:endParaRPr>
          </a:p>
        </p:txBody>
      </p:sp>
      <p:sp>
        <p:nvSpPr>
          <p:cNvPr id="2051" name="Rectangle 2"/>
          <p:cNvSpPr>
            <a:spLocks noGrp="1" noChangeArrowheads="1"/>
          </p:cNvSpPr>
          <p:nvPr>
            <p:ph type="title"/>
          </p:nvPr>
        </p:nvSpPr>
        <p:spPr bwMode="auto">
          <a:xfrm>
            <a:off x="498475" y="484188"/>
            <a:ext cx="7553325" cy="1112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5000" rIns="90000" bIns="45000" numCol="1" anchor="t" anchorCtr="0" compatLnSpc="1">
            <a:prstTxWarp prst="textNoShape">
              <a:avLst/>
            </a:prstTxWarp>
          </a:bodyPr>
          <a:lstStyle/>
          <a:p>
            <a:pPr lvl="0"/>
            <a:r>
              <a:rPr lang="en-GB" altLang="en-US" smtClean="0"/>
              <a:t>Pulse para editar el formato del texto de título</a:t>
            </a:r>
          </a:p>
        </p:txBody>
      </p:sp>
      <p:sp>
        <p:nvSpPr>
          <p:cNvPr id="2052" name="Rectangle 3"/>
          <p:cNvSpPr>
            <a:spLocks noGrp="1" noChangeArrowheads="1"/>
          </p:cNvSpPr>
          <p:nvPr>
            <p:ph type="body" idx="1"/>
          </p:nvPr>
        </p:nvSpPr>
        <p:spPr bwMode="auto">
          <a:xfrm>
            <a:off x="498475" y="1981200"/>
            <a:ext cx="7553325" cy="414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5000" rIns="90000" bIns="45000" numCol="1" anchor="t" anchorCtr="0" compatLnSpc="1">
            <a:prstTxWarp prst="textNoShape">
              <a:avLst/>
            </a:prstTxWarp>
          </a:bodyPr>
          <a:lstStyle/>
          <a:p>
            <a:pPr lvl="0"/>
            <a:r>
              <a:rPr lang="en-GB" altLang="en-US" smtClean="0"/>
              <a:t>Pulse para editar los formatos del texto del esquema</a:t>
            </a:r>
          </a:p>
          <a:p>
            <a:pPr lvl="1"/>
            <a:r>
              <a:rPr lang="en-GB" altLang="en-US" smtClean="0"/>
              <a:t>Segundo nivel del esquema</a:t>
            </a:r>
          </a:p>
          <a:p>
            <a:pPr lvl="2"/>
            <a:r>
              <a:rPr lang="en-GB" altLang="en-US" smtClean="0"/>
              <a:t>Tercer nivel del esquema</a:t>
            </a:r>
          </a:p>
          <a:p>
            <a:pPr lvl="3"/>
            <a:r>
              <a:rPr lang="en-GB" altLang="en-US" smtClean="0"/>
              <a:t>Cuarto nivel del esquema</a:t>
            </a:r>
          </a:p>
          <a:p>
            <a:pPr lvl="4"/>
            <a:r>
              <a:rPr lang="en-GB" altLang="en-US" smtClean="0"/>
              <a:t>Quinto nivel del esquema</a:t>
            </a:r>
          </a:p>
          <a:p>
            <a:pPr lvl="4"/>
            <a:r>
              <a:rPr lang="en-GB" altLang="en-US" smtClean="0"/>
              <a:t>Sexto nivel del esquema</a:t>
            </a:r>
          </a:p>
          <a:p>
            <a:pPr lvl="4"/>
            <a:r>
              <a:rPr lang="en-GB" altLang="en-US" smtClean="0"/>
              <a:t>Séptimo nivel del esquema</a:t>
            </a:r>
          </a:p>
          <a:p>
            <a:pPr lvl="4"/>
            <a:r>
              <a:rPr lang="en-GB" altLang="en-US" smtClean="0"/>
              <a:t>Octavo nivel del esquema</a:t>
            </a:r>
          </a:p>
          <a:p>
            <a:pPr lvl="4"/>
            <a:r>
              <a:rPr lang="en-GB" altLang="en-US" smtClean="0"/>
              <a:t>Noveno nivel del esquema</a:t>
            </a:r>
          </a:p>
        </p:txBody>
      </p:sp>
      <p:sp>
        <p:nvSpPr>
          <p:cNvPr id="2" name="Rectangle 4"/>
          <p:cNvSpPr>
            <a:spLocks noGrp="1" noChangeArrowheads="1"/>
          </p:cNvSpPr>
          <p:nvPr>
            <p:ph type="dt"/>
          </p:nvPr>
        </p:nvSpPr>
        <p:spPr bwMode="auto">
          <a:xfrm>
            <a:off x="6796088" y="6423025"/>
            <a:ext cx="2130425" cy="363538"/>
          </a:xfrm>
          <a:prstGeom prst="rect">
            <a:avLst/>
          </a:prstGeom>
          <a:noFill/>
          <a:ln w="9525" cap="flat">
            <a:noFill/>
            <a:round/>
            <a:headEnd/>
            <a:tailEnd/>
          </a:ln>
          <a:effectLst/>
        </p:spPr>
        <p:txBody>
          <a:bodyPr vert="horz" wrap="square" lIns="90000" tIns="45000" rIns="90000" bIns="45000" numCol="1" anchor="t" anchorCtr="0" compatLnSpc="1">
            <a:prstTxWarp prst="textNoShape">
              <a:avLst/>
            </a:prstTxWarp>
          </a:bodyPr>
          <a:lstStyle>
            <a:lvl1pPr hangingPunct="1">
              <a:lnSpc>
                <a:spcPct val="100000"/>
              </a:lnSpc>
              <a:buClrTx/>
              <a:buFontTx/>
              <a:buNone/>
              <a:tabLst>
                <a:tab pos="723900" algn="l"/>
                <a:tab pos="1447800" algn="l"/>
              </a:tabLst>
              <a:defRPr>
                <a:solidFill>
                  <a:srgbClr val="000000"/>
                </a:solidFill>
                <a:latin typeface="+mn-lt"/>
                <a:ea typeface="SimSun" charset="-122"/>
                <a:cs typeface="Arial Unicode MS" charset="0"/>
              </a:defRPr>
            </a:lvl1pPr>
          </a:lstStyle>
          <a:p>
            <a:pPr defTabSz="449263" fontAlgn="base">
              <a:spcBef>
                <a:spcPct val="0"/>
              </a:spcBef>
              <a:spcAft>
                <a:spcPct val="0"/>
              </a:spcAft>
              <a:buSzPct val="100000"/>
              <a:defRPr/>
            </a:pPr>
            <a:r>
              <a:rPr lang="es-ES"/>
              <a:t>16/05/14</a:t>
            </a:r>
          </a:p>
        </p:txBody>
      </p:sp>
      <p:sp>
        <p:nvSpPr>
          <p:cNvPr id="2054" name="Text Box 5"/>
          <p:cNvSpPr txBox="1">
            <a:spLocks noChangeArrowheads="1"/>
          </p:cNvSpPr>
          <p:nvPr/>
        </p:nvSpPr>
        <p:spPr bwMode="auto">
          <a:xfrm>
            <a:off x="201613" y="6423025"/>
            <a:ext cx="6122987"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fontAlgn="base" hangingPunct="0">
              <a:lnSpc>
                <a:spcPct val="93000"/>
              </a:lnSpc>
              <a:spcBef>
                <a:spcPct val="0"/>
              </a:spcBef>
              <a:spcAft>
                <a:spcPct val="0"/>
              </a:spcAft>
              <a:buClr>
                <a:srgbClr val="000000"/>
              </a:buClr>
              <a:buSzPct val="100000"/>
              <a:buFont typeface="Times New Roman" pitchFamily="18" charset="0"/>
              <a:buNone/>
            </a:pPr>
            <a:endParaRPr lang="en-US" altLang="en-US" smtClean="0">
              <a:solidFill>
                <a:srgbClr val="FFFFFF"/>
              </a:solidFill>
              <a:latin typeface="Arial" charset="0"/>
            </a:endParaRPr>
          </a:p>
        </p:txBody>
      </p:sp>
      <p:sp>
        <p:nvSpPr>
          <p:cNvPr id="3" name="Rectangle 6"/>
          <p:cNvSpPr>
            <a:spLocks noGrp="1" noChangeArrowheads="1"/>
          </p:cNvSpPr>
          <p:nvPr>
            <p:ph type="sldNum"/>
          </p:nvPr>
        </p:nvSpPr>
        <p:spPr bwMode="auto">
          <a:xfrm>
            <a:off x="8305800" y="242888"/>
            <a:ext cx="550863" cy="363537"/>
          </a:xfrm>
          <a:prstGeom prst="rect">
            <a:avLst/>
          </a:prstGeom>
          <a:noFill/>
          <a:ln w="9525" cap="flat">
            <a:noFill/>
            <a:round/>
            <a:headEnd/>
            <a:tailEnd/>
          </a:ln>
          <a:effectLst/>
        </p:spPr>
        <p:txBody>
          <a:bodyPr vert="horz" wrap="square" lIns="90000" tIns="45000" rIns="90000" bIns="45000" numCol="1" anchor="t" anchorCtr="0" compatLnSpc="1">
            <a:prstTxWarp prst="textNoShape">
              <a:avLst/>
            </a:prstTxWarp>
          </a:bodyPr>
          <a:lstStyle>
            <a:lvl1pPr hangingPunct="1">
              <a:lnSpc>
                <a:spcPct val="100000"/>
              </a:lnSpc>
              <a:buClrTx/>
              <a:buFontTx/>
              <a:buNone/>
              <a:defRPr>
                <a:solidFill>
                  <a:srgbClr val="000000"/>
                </a:solidFill>
                <a:latin typeface="Rockwell" pitchFamily="18" charset="0"/>
                <a:ea typeface="Arial Unicode MS" pitchFamily="34" charset="-128"/>
                <a:cs typeface="Arial Unicode MS" pitchFamily="34" charset="-128"/>
              </a:defRPr>
            </a:lvl1pPr>
          </a:lstStyle>
          <a:p>
            <a:pPr defTabSz="449263" fontAlgn="base">
              <a:spcBef>
                <a:spcPct val="0"/>
              </a:spcBef>
              <a:spcAft>
                <a:spcPct val="0"/>
              </a:spcAft>
              <a:buSzPct val="100000"/>
              <a:defRPr/>
            </a:pPr>
            <a:fld id="{0C84CDD0-EF8E-4883-B8E9-7EE0798CB678}" type="slidenum">
              <a:rPr lang="es-ES" altLang="en-US"/>
              <a:pPr defTabSz="449263" fontAlgn="base">
                <a:spcBef>
                  <a:spcPct val="0"/>
                </a:spcBef>
                <a:spcAft>
                  <a:spcPct val="0"/>
                </a:spcAft>
                <a:buSzPct val="100000"/>
                <a:defRPr/>
              </a:pPr>
              <a:t>‹#›</a:t>
            </a:fld>
            <a:endParaRPr lang="es-ES" altLang="en-US"/>
          </a:p>
        </p:txBody>
      </p:sp>
      <p:sp>
        <p:nvSpPr>
          <p:cNvPr id="2056" name="Rectangle 7"/>
          <p:cNvSpPr>
            <a:spLocks noChangeArrowheads="1"/>
          </p:cNvSpPr>
          <p:nvPr/>
        </p:nvSpPr>
        <p:spPr bwMode="auto">
          <a:xfrm>
            <a:off x="223838" y="228600"/>
            <a:ext cx="26035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9pPr>
          </a:lstStyle>
          <a:p>
            <a:pPr defTabSz="449263" eaLnBrk="1" fontAlgn="base">
              <a:spcBef>
                <a:spcPct val="0"/>
              </a:spcBef>
              <a:spcAft>
                <a:spcPct val="0"/>
              </a:spcAft>
              <a:buSzPct val="100000"/>
              <a:defRPr/>
            </a:pPr>
            <a:r>
              <a:rPr lang="es-ES" altLang="en-US" sz="3600" b="1" smtClean="0">
                <a:solidFill>
                  <a:srgbClr val="000000"/>
                </a:solidFill>
                <a:latin typeface="Rockwell" pitchFamily="18" charset="0"/>
              </a:rPr>
              <a:t>+</a:t>
            </a:r>
          </a:p>
        </p:txBody>
      </p:sp>
      <p:sp>
        <p:nvSpPr>
          <p:cNvPr id="2057" name="Rectangle 8"/>
          <p:cNvSpPr>
            <a:spLocks noChangeArrowheads="1"/>
          </p:cNvSpPr>
          <p:nvPr/>
        </p:nvSpPr>
        <p:spPr bwMode="auto">
          <a:xfrm>
            <a:off x="8067675" y="282575"/>
            <a:ext cx="90488" cy="1600200"/>
          </a:xfrm>
          <a:prstGeom prst="rect">
            <a:avLst/>
          </a:prstGeom>
          <a:solidFill>
            <a:srgbClr val="6666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fontAlgn="base" hangingPunct="0">
              <a:lnSpc>
                <a:spcPct val="93000"/>
              </a:lnSpc>
              <a:spcBef>
                <a:spcPct val="0"/>
              </a:spcBef>
              <a:spcAft>
                <a:spcPct val="0"/>
              </a:spcAft>
              <a:buClr>
                <a:srgbClr val="000000"/>
              </a:buClr>
              <a:buSzPct val="100000"/>
              <a:buFont typeface="Times New Roman" pitchFamily="18" charset="0"/>
              <a:buNone/>
            </a:pPr>
            <a:endParaRPr lang="en-US" altLang="en-US" smtClean="0">
              <a:solidFill>
                <a:srgbClr val="FFFFFF"/>
              </a:solidFill>
              <a:latin typeface="Arial" charset="0"/>
            </a:endParaRPr>
          </a:p>
        </p:txBody>
      </p:sp>
    </p:spTree>
    <p:extLst>
      <p:ext uri="{BB962C8B-B14F-4D97-AF65-F5344CB8AC3E}">
        <p14:creationId xmlns:p14="http://schemas.microsoft.com/office/powerpoint/2010/main" val="366005287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sldNum="0" hdr="0" ftr="0"/>
  <p:txStyles>
    <p:titleStyle>
      <a:lvl1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mj-lt"/>
          <a:ea typeface="+mj-ea"/>
          <a:cs typeface="+mj-cs"/>
        </a:defRPr>
      </a:lvl1pPr>
      <a:lvl2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2pPr>
      <a:lvl3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3pPr>
      <a:lvl4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4pPr>
      <a:lvl5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5pPr>
      <a:lvl6pPr marL="25146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6pPr>
      <a:lvl7pPr marL="29718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7pPr>
      <a:lvl8pPr marL="34290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8pPr>
      <a:lvl9pPr marL="38862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9pPr>
    </p:titleStyle>
    <p:bodyStyle>
      <a:lvl1pPr marL="342900" indent="-342900" algn="l" defTabSz="449263" rtl="0" eaLnBrk="0" fontAlgn="base" hangingPunct="0">
        <a:lnSpc>
          <a:spcPct val="98000"/>
        </a:lnSpc>
        <a:spcBef>
          <a:spcPct val="0"/>
        </a:spcBef>
        <a:spcAft>
          <a:spcPts val="1425"/>
        </a:spcAft>
        <a:buClr>
          <a:srgbClr val="000000"/>
        </a:buClr>
        <a:buSzPct val="100000"/>
        <a:buFont typeface="Times New Roman" pitchFamily="18" charset="0"/>
        <a:defRPr sz="2000">
          <a:solidFill>
            <a:srgbClr val="595959"/>
          </a:solidFill>
          <a:latin typeface="+mn-lt"/>
          <a:ea typeface="+mn-ea"/>
          <a:cs typeface="+mn-cs"/>
        </a:defRPr>
      </a:lvl1pPr>
      <a:lvl2pPr marL="742950" indent="-285750" algn="l" defTabSz="449263" rtl="0" eaLnBrk="0" fontAlgn="base" hangingPunct="0">
        <a:lnSpc>
          <a:spcPct val="98000"/>
        </a:lnSpc>
        <a:spcBef>
          <a:spcPct val="0"/>
        </a:spcBef>
        <a:spcAft>
          <a:spcPts val="1138"/>
        </a:spcAft>
        <a:buClr>
          <a:srgbClr val="000000"/>
        </a:buClr>
        <a:buSzPct val="100000"/>
        <a:buFont typeface="Times New Roman" pitchFamily="18" charset="0"/>
        <a:defRPr>
          <a:solidFill>
            <a:srgbClr val="595959"/>
          </a:solidFill>
          <a:latin typeface="+mn-lt"/>
          <a:ea typeface="+mn-ea"/>
        </a:defRPr>
      </a:lvl2pPr>
      <a:lvl3pPr marL="1143000" indent="-228600" algn="l" defTabSz="449263" rtl="0" eaLnBrk="0" fontAlgn="base" hangingPunct="0">
        <a:lnSpc>
          <a:spcPct val="98000"/>
        </a:lnSpc>
        <a:spcBef>
          <a:spcPct val="0"/>
        </a:spcBef>
        <a:spcAft>
          <a:spcPts val="850"/>
        </a:spcAft>
        <a:buClr>
          <a:srgbClr val="000000"/>
        </a:buClr>
        <a:buSzPct val="100000"/>
        <a:buFont typeface="Times New Roman" pitchFamily="18" charset="0"/>
        <a:defRPr>
          <a:solidFill>
            <a:srgbClr val="595959"/>
          </a:solidFill>
          <a:latin typeface="+mn-lt"/>
          <a:ea typeface="+mn-ea"/>
        </a:defRPr>
      </a:lvl3pPr>
      <a:lvl4pPr marL="1600200" indent="-228600" algn="l" defTabSz="449263" rtl="0" eaLnBrk="0" fontAlgn="base" hangingPunct="0">
        <a:lnSpc>
          <a:spcPct val="98000"/>
        </a:lnSpc>
        <a:spcBef>
          <a:spcPct val="0"/>
        </a:spcBef>
        <a:spcAft>
          <a:spcPts val="575"/>
        </a:spcAft>
        <a:buClr>
          <a:srgbClr val="000000"/>
        </a:buClr>
        <a:buSzPct val="100000"/>
        <a:buFont typeface="Times New Roman" pitchFamily="18" charset="0"/>
        <a:defRPr>
          <a:solidFill>
            <a:srgbClr val="595959"/>
          </a:solidFill>
          <a:latin typeface="+mn-lt"/>
          <a:ea typeface="+mn-ea"/>
        </a:defRPr>
      </a:lvl4pPr>
      <a:lvl5pPr marL="2057400" indent="-228600" algn="l" defTabSz="449263" rtl="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mn-lt"/>
          <a:ea typeface="+mn-ea"/>
        </a:defRPr>
      </a:lvl5pPr>
      <a:lvl6pPr marL="25146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6pPr>
      <a:lvl7pPr marL="29718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7pPr>
      <a:lvl8pPr marL="34290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8pPr>
      <a:lvl9pPr marL="38862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800600" y="4624388"/>
            <a:ext cx="4035425"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5000" rIns="90000" bIns="45000" numCol="1" anchor="t" anchorCtr="0" compatLnSpc="1">
            <a:prstTxWarp prst="textNoShape">
              <a:avLst/>
            </a:prstTxWarp>
          </a:bodyPr>
          <a:lstStyle/>
          <a:p>
            <a:pPr lvl="0"/>
            <a:r>
              <a:rPr lang="en-GB" altLang="en-US" smtClean="0"/>
              <a:t>Pulse para editar el formato del texto de título</a:t>
            </a:r>
          </a:p>
        </p:txBody>
      </p:sp>
      <p:sp>
        <p:nvSpPr>
          <p:cNvPr id="2" name="Rectangle 2"/>
          <p:cNvSpPr>
            <a:spLocks noGrp="1" noChangeArrowheads="1"/>
          </p:cNvSpPr>
          <p:nvPr>
            <p:ph type="dt"/>
          </p:nvPr>
        </p:nvSpPr>
        <p:spPr bwMode="auto">
          <a:xfrm>
            <a:off x="4800600" y="6426200"/>
            <a:ext cx="1228725" cy="361950"/>
          </a:xfrm>
          <a:prstGeom prst="rect">
            <a:avLst/>
          </a:prstGeom>
          <a:noFill/>
          <a:ln w="9525" cap="flat">
            <a:noFill/>
            <a:round/>
            <a:headEnd/>
            <a:tailEnd/>
          </a:ln>
          <a:effectLst/>
        </p:spPr>
        <p:txBody>
          <a:bodyPr vert="horz" wrap="square" lIns="90000" tIns="45000" rIns="90000" bIns="45000" numCol="1" anchor="t" anchorCtr="0" compatLnSpc="1">
            <a:prstTxWarp prst="textNoShape">
              <a:avLst/>
            </a:prstTxWarp>
          </a:bodyPr>
          <a:lstStyle>
            <a:lvl1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rgbClr val="000000"/>
                </a:solidFill>
                <a:latin typeface="Arial" charset="0"/>
                <a:ea typeface="SimSun" charset="-122"/>
              </a:defRPr>
            </a:lvl1pPr>
          </a:lstStyle>
          <a:p>
            <a:pPr defTabSz="449263" fontAlgn="base" hangingPunct="0">
              <a:lnSpc>
                <a:spcPct val="93000"/>
              </a:lnSpc>
              <a:spcBef>
                <a:spcPct val="0"/>
              </a:spcBef>
              <a:spcAft>
                <a:spcPct val="0"/>
              </a:spcAft>
              <a:buSzPct val="100000"/>
              <a:defRPr/>
            </a:pPr>
            <a:r>
              <a:rPr lang="es-ES"/>
              <a:t>16/05/14</a:t>
            </a:r>
          </a:p>
        </p:txBody>
      </p:sp>
      <p:sp>
        <p:nvSpPr>
          <p:cNvPr id="1028" name="Text Box 3"/>
          <p:cNvSpPr txBox="1">
            <a:spLocks noChangeArrowheads="1"/>
          </p:cNvSpPr>
          <p:nvPr/>
        </p:nvSpPr>
        <p:spPr bwMode="auto">
          <a:xfrm>
            <a:off x="6311900" y="6426200"/>
            <a:ext cx="2617788"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fontAlgn="base" hangingPunct="0">
              <a:lnSpc>
                <a:spcPct val="93000"/>
              </a:lnSpc>
              <a:spcBef>
                <a:spcPct val="0"/>
              </a:spcBef>
              <a:spcAft>
                <a:spcPct val="0"/>
              </a:spcAft>
              <a:buClr>
                <a:srgbClr val="000000"/>
              </a:buClr>
              <a:buSzPct val="100000"/>
              <a:buFont typeface="Times New Roman" pitchFamily="18" charset="0"/>
              <a:buNone/>
            </a:pPr>
            <a:endParaRPr lang="en-US" altLang="en-US" smtClean="0">
              <a:solidFill>
                <a:srgbClr val="FFFFFF"/>
              </a:solidFill>
              <a:latin typeface="Arial" charset="0"/>
            </a:endParaRPr>
          </a:p>
        </p:txBody>
      </p:sp>
      <p:sp>
        <p:nvSpPr>
          <p:cNvPr id="1029" name="Rectangle 4"/>
          <p:cNvSpPr>
            <a:spLocks noChangeArrowheads="1"/>
          </p:cNvSpPr>
          <p:nvPr/>
        </p:nvSpPr>
        <p:spPr bwMode="auto">
          <a:xfrm>
            <a:off x="282575" y="228600"/>
            <a:ext cx="4235450" cy="4187825"/>
          </a:xfrm>
          <a:prstGeom prst="rect">
            <a:avLst/>
          </a:prstGeom>
          <a:solidFill>
            <a:srgbClr val="6633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fontAlgn="base" hangingPunct="0">
              <a:lnSpc>
                <a:spcPct val="93000"/>
              </a:lnSpc>
              <a:spcBef>
                <a:spcPct val="0"/>
              </a:spcBef>
              <a:spcAft>
                <a:spcPct val="0"/>
              </a:spcAft>
              <a:buClr>
                <a:srgbClr val="000000"/>
              </a:buClr>
              <a:buSzPct val="100000"/>
              <a:buFont typeface="Times New Roman" pitchFamily="18" charset="0"/>
              <a:buNone/>
            </a:pPr>
            <a:endParaRPr lang="en-US" altLang="en-US" smtClean="0">
              <a:solidFill>
                <a:srgbClr val="FFFFFF"/>
              </a:solidFill>
              <a:latin typeface="Arial" charset="0"/>
            </a:endParaRPr>
          </a:p>
        </p:txBody>
      </p:sp>
      <p:sp>
        <p:nvSpPr>
          <p:cNvPr id="1030" name="Rectangle 5"/>
          <p:cNvSpPr>
            <a:spLocks noChangeArrowheads="1"/>
          </p:cNvSpPr>
          <p:nvPr/>
        </p:nvSpPr>
        <p:spPr bwMode="auto">
          <a:xfrm>
            <a:off x="6802438" y="228600"/>
            <a:ext cx="2057400" cy="2038350"/>
          </a:xfrm>
          <a:prstGeom prst="rect">
            <a:avLst/>
          </a:prstGeom>
          <a:solidFill>
            <a:srgbClr val="6666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fontAlgn="base" hangingPunct="0">
              <a:lnSpc>
                <a:spcPct val="93000"/>
              </a:lnSpc>
              <a:spcBef>
                <a:spcPct val="0"/>
              </a:spcBef>
              <a:spcAft>
                <a:spcPct val="0"/>
              </a:spcAft>
              <a:buClr>
                <a:srgbClr val="000000"/>
              </a:buClr>
              <a:buSzPct val="100000"/>
              <a:buFont typeface="Times New Roman" pitchFamily="18" charset="0"/>
              <a:buNone/>
            </a:pPr>
            <a:endParaRPr lang="en-US" altLang="en-US" smtClean="0">
              <a:solidFill>
                <a:srgbClr val="FFFFFF"/>
              </a:solidFill>
              <a:latin typeface="Arial" charset="0"/>
            </a:endParaRPr>
          </a:p>
        </p:txBody>
      </p:sp>
      <p:sp>
        <p:nvSpPr>
          <p:cNvPr id="1031" name="Rectangle 6"/>
          <p:cNvSpPr>
            <a:spLocks noChangeArrowheads="1"/>
          </p:cNvSpPr>
          <p:nvPr/>
        </p:nvSpPr>
        <p:spPr bwMode="auto">
          <a:xfrm>
            <a:off x="4624388" y="2378075"/>
            <a:ext cx="2057400" cy="2038350"/>
          </a:xfrm>
          <a:prstGeom prst="rect">
            <a:avLst/>
          </a:prstGeom>
          <a:solidFill>
            <a:srgbClr val="9999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fontAlgn="base" hangingPunct="0">
              <a:lnSpc>
                <a:spcPct val="93000"/>
              </a:lnSpc>
              <a:spcBef>
                <a:spcPct val="0"/>
              </a:spcBef>
              <a:spcAft>
                <a:spcPct val="0"/>
              </a:spcAft>
              <a:buClr>
                <a:srgbClr val="000000"/>
              </a:buClr>
              <a:buSzPct val="100000"/>
              <a:buFont typeface="Times New Roman" pitchFamily="18" charset="0"/>
              <a:buNone/>
            </a:pPr>
            <a:endParaRPr lang="en-US" altLang="en-US" smtClean="0">
              <a:solidFill>
                <a:srgbClr val="FFFFFF"/>
              </a:solidFill>
              <a:latin typeface="Arial" charset="0"/>
            </a:endParaRPr>
          </a:p>
        </p:txBody>
      </p:sp>
      <p:sp>
        <p:nvSpPr>
          <p:cNvPr id="1032" name="Rectangle 7"/>
          <p:cNvSpPr>
            <a:spLocks noChangeArrowheads="1"/>
          </p:cNvSpPr>
          <p:nvPr/>
        </p:nvSpPr>
        <p:spPr bwMode="auto">
          <a:xfrm>
            <a:off x="425450" y="174625"/>
            <a:ext cx="412750"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spAutoFit/>
          </a:bodyPr>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1pPr>
            <a:lvl2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2pPr>
            <a:lvl3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3pPr>
            <a:lvl4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4pPr>
            <a:lvl5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5pPr>
            <a:lvl6pPr marL="25146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6pPr>
            <a:lvl7pPr marL="29718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7pPr>
            <a:lvl8pPr marL="34290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8pPr>
            <a:lvl9pPr marL="3886200" indent="-228600" defTabSz="449263"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SimSun" pitchFamily="2" charset="-122"/>
              </a:defRPr>
            </a:lvl9pPr>
          </a:lstStyle>
          <a:p>
            <a:pPr defTabSz="449263" eaLnBrk="1" fontAlgn="base">
              <a:spcBef>
                <a:spcPct val="0"/>
              </a:spcBef>
              <a:spcAft>
                <a:spcPct val="0"/>
              </a:spcAft>
              <a:buSzPct val="100000"/>
              <a:defRPr/>
            </a:pPr>
            <a:r>
              <a:rPr lang="es-ES" altLang="en-US" sz="5400" b="1" smtClean="0">
                <a:solidFill>
                  <a:srgbClr val="000000"/>
                </a:solidFill>
                <a:latin typeface="Rockwell" pitchFamily="18" charset="0"/>
              </a:rPr>
              <a:t>+</a:t>
            </a:r>
          </a:p>
        </p:txBody>
      </p:sp>
      <p:sp>
        <p:nvSpPr>
          <p:cNvPr id="1033" name="Rectangle 8"/>
          <p:cNvSpPr>
            <a:spLocks noChangeArrowheads="1"/>
          </p:cNvSpPr>
          <p:nvPr/>
        </p:nvSpPr>
        <p:spPr bwMode="auto">
          <a:xfrm>
            <a:off x="4624388" y="228600"/>
            <a:ext cx="2057400" cy="2038350"/>
          </a:xfrm>
          <a:prstGeom prst="rect">
            <a:avLst/>
          </a:prstGeom>
          <a:solidFill>
            <a:srgbClr val="A3A10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fontAlgn="base" hangingPunct="0">
              <a:lnSpc>
                <a:spcPct val="93000"/>
              </a:lnSpc>
              <a:spcBef>
                <a:spcPct val="0"/>
              </a:spcBef>
              <a:spcAft>
                <a:spcPct val="0"/>
              </a:spcAft>
              <a:buClr>
                <a:srgbClr val="000000"/>
              </a:buClr>
              <a:buSzPct val="100000"/>
              <a:buFont typeface="Times New Roman" pitchFamily="18" charset="0"/>
              <a:buNone/>
            </a:pPr>
            <a:endParaRPr lang="en-US" altLang="en-US" smtClean="0">
              <a:solidFill>
                <a:srgbClr val="FFFFFF"/>
              </a:solidFill>
              <a:latin typeface="Arial" charset="0"/>
            </a:endParaRPr>
          </a:p>
        </p:txBody>
      </p:sp>
      <p:sp>
        <p:nvSpPr>
          <p:cNvPr id="1034" name="Rectangle 9"/>
          <p:cNvSpPr>
            <a:spLocks noChangeArrowheads="1"/>
          </p:cNvSpPr>
          <p:nvPr/>
        </p:nvSpPr>
        <p:spPr bwMode="auto">
          <a:xfrm>
            <a:off x="6802438" y="2378075"/>
            <a:ext cx="2057400" cy="2038350"/>
          </a:xfrm>
          <a:prstGeom prst="rect">
            <a:avLst/>
          </a:prstGeom>
          <a:solidFill>
            <a:srgbClr val="330F4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449263" fontAlgn="base" hangingPunct="0">
              <a:lnSpc>
                <a:spcPct val="93000"/>
              </a:lnSpc>
              <a:spcBef>
                <a:spcPct val="0"/>
              </a:spcBef>
              <a:spcAft>
                <a:spcPct val="0"/>
              </a:spcAft>
              <a:buClr>
                <a:srgbClr val="000000"/>
              </a:buClr>
              <a:buSzPct val="100000"/>
              <a:buFont typeface="Times New Roman" pitchFamily="18" charset="0"/>
              <a:buNone/>
            </a:pPr>
            <a:endParaRPr lang="en-US" altLang="en-US" smtClean="0">
              <a:solidFill>
                <a:srgbClr val="FFFFFF"/>
              </a:solidFill>
              <a:latin typeface="Arial" charset="0"/>
            </a:endParaRPr>
          </a:p>
        </p:txBody>
      </p:sp>
      <p:sp>
        <p:nvSpPr>
          <p:cNvPr id="1035" name="Rectangle 10"/>
          <p:cNvSpPr>
            <a:spLocks noGrp="1" noChangeArrowheads="1"/>
          </p:cNvSpPr>
          <p:nvPr>
            <p:ph type="body" idx="1"/>
          </p:nvPr>
        </p:nvSpPr>
        <p:spPr bwMode="auto">
          <a:xfrm>
            <a:off x="457200" y="1604963"/>
            <a:ext cx="8226425" cy="4522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0" tIns="5040" rIns="0" bIns="0" numCol="1" anchor="t" anchorCtr="0" compatLnSpc="1">
            <a:prstTxWarp prst="textNoShape">
              <a:avLst/>
            </a:prstTxWarp>
          </a:bodyPr>
          <a:lstStyle/>
          <a:p>
            <a:pPr lvl="0"/>
            <a:r>
              <a:rPr lang="en-GB" altLang="en-US" smtClean="0"/>
              <a:t>Pulse para editar los formatos del texto del esquema</a:t>
            </a:r>
          </a:p>
          <a:p>
            <a:pPr lvl="1"/>
            <a:r>
              <a:rPr lang="en-GB" altLang="en-US" smtClean="0"/>
              <a:t>Segundo nivel del esquema</a:t>
            </a:r>
          </a:p>
          <a:p>
            <a:pPr lvl="2"/>
            <a:r>
              <a:rPr lang="en-GB" altLang="en-US" smtClean="0"/>
              <a:t>Tercer nivel del esquema</a:t>
            </a:r>
          </a:p>
          <a:p>
            <a:pPr lvl="3"/>
            <a:r>
              <a:rPr lang="en-GB" altLang="en-US" smtClean="0"/>
              <a:t>Cuarto nivel del esquema</a:t>
            </a:r>
          </a:p>
          <a:p>
            <a:pPr lvl="4"/>
            <a:r>
              <a:rPr lang="en-GB" altLang="en-US" smtClean="0"/>
              <a:t>Quinto nivel del esquema</a:t>
            </a:r>
          </a:p>
          <a:p>
            <a:pPr lvl="4"/>
            <a:r>
              <a:rPr lang="en-GB" altLang="en-US" smtClean="0"/>
              <a:t>Sexto nivel del esquema</a:t>
            </a:r>
          </a:p>
          <a:p>
            <a:pPr lvl="4"/>
            <a:r>
              <a:rPr lang="en-GB" altLang="en-US" smtClean="0"/>
              <a:t>Séptimo nivel del esquema</a:t>
            </a:r>
          </a:p>
          <a:p>
            <a:pPr lvl="4"/>
            <a:r>
              <a:rPr lang="en-GB" altLang="en-US" smtClean="0"/>
              <a:t>Octavo nivel del esquema</a:t>
            </a:r>
          </a:p>
          <a:p>
            <a:pPr lvl="4"/>
            <a:r>
              <a:rPr lang="en-GB" altLang="en-US" smtClean="0"/>
              <a:t>Noveno nivel del esquema</a:t>
            </a:r>
          </a:p>
        </p:txBody>
      </p:sp>
    </p:spTree>
    <p:extLst>
      <p:ext uri="{BB962C8B-B14F-4D97-AF65-F5344CB8AC3E}">
        <p14:creationId xmlns:p14="http://schemas.microsoft.com/office/powerpoint/2010/main" val="770763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hf sldNum="0" hdr="0" ftr="0"/>
  <p:txStyles>
    <p:titleStyle>
      <a:lvl1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mj-lt"/>
          <a:ea typeface="+mj-ea"/>
          <a:cs typeface="+mj-cs"/>
        </a:defRPr>
      </a:lvl1pPr>
      <a:lvl2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2pPr>
      <a:lvl3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3pPr>
      <a:lvl4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4pPr>
      <a:lvl5pPr algn="l" defTabSz="449263" rtl="0" eaLnBrk="0" fontAlgn="base" hangingPunct="0">
        <a:lnSpc>
          <a:spcPct val="98000"/>
        </a:lnSpc>
        <a:spcBef>
          <a:spcPct val="0"/>
        </a:spcBef>
        <a:spcAft>
          <a:spcPct val="0"/>
        </a:spcAft>
        <a:buClr>
          <a:srgbClr val="000000"/>
        </a:buClr>
        <a:buSzPct val="100000"/>
        <a:buFont typeface="Times New Roman" pitchFamily="18" charset="0"/>
        <a:defRPr>
          <a:solidFill>
            <a:srgbClr val="000000"/>
          </a:solidFill>
          <a:latin typeface="Rockwell" charset="0"/>
          <a:ea typeface="SimSun" charset="-122"/>
        </a:defRPr>
      </a:lvl5pPr>
      <a:lvl6pPr marL="25146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6pPr>
      <a:lvl7pPr marL="29718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7pPr>
      <a:lvl8pPr marL="34290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8pPr>
      <a:lvl9pPr marL="3886200" indent="-228600" algn="l" defTabSz="449263" rtl="0" fontAlgn="base">
        <a:lnSpc>
          <a:spcPct val="98000"/>
        </a:lnSpc>
        <a:spcBef>
          <a:spcPct val="0"/>
        </a:spcBef>
        <a:spcAft>
          <a:spcPct val="0"/>
        </a:spcAft>
        <a:buClr>
          <a:srgbClr val="000000"/>
        </a:buClr>
        <a:buSzPct val="100000"/>
        <a:buFont typeface="Times New Roman" pitchFamily="16" charset="0"/>
        <a:defRPr>
          <a:solidFill>
            <a:srgbClr val="000000"/>
          </a:solidFill>
          <a:latin typeface="Rockwell" charset="0"/>
          <a:ea typeface="SimSun" charset="-122"/>
        </a:defRPr>
      </a:lvl9pPr>
    </p:titleStyle>
    <p:bodyStyle>
      <a:lvl1pPr marL="342900" indent="-342900" algn="l" defTabSz="449263" rtl="0" eaLnBrk="0" fontAlgn="base" hangingPunct="0">
        <a:lnSpc>
          <a:spcPct val="98000"/>
        </a:lnSpc>
        <a:spcBef>
          <a:spcPct val="0"/>
        </a:spcBef>
        <a:spcAft>
          <a:spcPts val="1425"/>
        </a:spcAft>
        <a:buClr>
          <a:srgbClr val="000000"/>
        </a:buClr>
        <a:buSzPct val="100000"/>
        <a:buFont typeface="Times New Roman" pitchFamily="18" charset="0"/>
        <a:defRPr sz="2000">
          <a:solidFill>
            <a:srgbClr val="595959"/>
          </a:solidFill>
          <a:latin typeface="+mn-lt"/>
          <a:ea typeface="+mn-ea"/>
          <a:cs typeface="+mn-cs"/>
        </a:defRPr>
      </a:lvl1pPr>
      <a:lvl2pPr marL="742950" indent="-285750" algn="l" defTabSz="449263" rtl="0" eaLnBrk="0" fontAlgn="base" hangingPunct="0">
        <a:lnSpc>
          <a:spcPct val="98000"/>
        </a:lnSpc>
        <a:spcBef>
          <a:spcPct val="0"/>
        </a:spcBef>
        <a:spcAft>
          <a:spcPts val="1138"/>
        </a:spcAft>
        <a:buClr>
          <a:srgbClr val="000000"/>
        </a:buClr>
        <a:buSzPct val="100000"/>
        <a:buFont typeface="Times New Roman" pitchFamily="18" charset="0"/>
        <a:defRPr>
          <a:solidFill>
            <a:srgbClr val="595959"/>
          </a:solidFill>
          <a:latin typeface="+mn-lt"/>
          <a:ea typeface="+mn-ea"/>
        </a:defRPr>
      </a:lvl2pPr>
      <a:lvl3pPr marL="1143000" indent="-228600" algn="l" defTabSz="449263" rtl="0" eaLnBrk="0" fontAlgn="base" hangingPunct="0">
        <a:lnSpc>
          <a:spcPct val="98000"/>
        </a:lnSpc>
        <a:spcBef>
          <a:spcPct val="0"/>
        </a:spcBef>
        <a:spcAft>
          <a:spcPts val="850"/>
        </a:spcAft>
        <a:buClr>
          <a:srgbClr val="000000"/>
        </a:buClr>
        <a:buSzPct val="100000"/>
        <a:buFont typeface="Times New Roman" pitchFamily="18" charset="0"/>
        <a:defRPr>
          <a:solidFill>
            <a:srgbClr val="595959"/>
          </a:solidFill>
          <a:latin typeface="+mn-lt"/>
          <a:ea typeface="+mn-ea"/>
        </a:defRPr>
      </a:lvl3pPr>
      <a:lvl4pPr marL="1600200" indent="-228600" algn="l" defTabSz="449263" rtl="0" eaLnBrk="0" fontAlgn="base" hangingPunct="0">
        <a:lnSpc>
          <a:spcPct val="98000"/>
        </a:lnSpc>
        <a:spcBef>
          <a:spcPct val="0"/>
        </a:spcBef>
        <a:spcAft>
          <a:spcPts val="575"/>
        </a:spcAft>
        <a:buClr>
          <a:srgbClr val="000000"/>
        </a:buClr>
        <a:buSzPct val="100000"/>
        <a:buFont typeface="Times New Roman" pitchFamily="18" charset="0"/>
        <a:defRPr>
          <a:solidFill>
            <a:srgbClr val="595959"/>
          </a:solidFill>
          <a:latin typeface="+mn-lt"/>
          <a:ea typeface="+mn-ea"/>
        </a:defRPr>
      </a:lvl4pPr>
      <a:lvl5pPr marL="2057400" indent="-228600" algn="l" defTabSz="449263" rtl="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mn-lt"/>
          <a:ea typeface="+mn-ea"/>
        </a:defRPr>
      </a:lvl5pPr>
      <a:lvl6pPr marL="25146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6pPr>
      <a:lvl7pPr marL="29718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7pPr>
      <a:lvl8pPr marL="34290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8pPr>
      <a:lvl9pPr marL="3886200" indent="-228600" algn="l" defTabSz="449263" rtl="0" fontAlgn="base">
        <a:lnSpc>
          <a:spcPct val="98000"/>
        </a:lnSpc>
        <a:spcBef>
          <a:spcPct val="0"/>
        </a:spcBef>
        <a:spcAft>
          <a:spcPts val="288"/>
        </a:spcAft>
        <a:buClr>
          <a:srgbClr val="000000"/>
        </a:buClr>
        <a:buSzPct val="100000"/>
        <a:buFont typeface="Times New Roman" pitchFamily="16" charset="0"/>
        <a:defRPr sz="2000">
          <a:solidFill>
            <a:srgbClr val="595959"/>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6.xml"/><Relationship Id="rId6" Type="http://schemas.openxmlformats.org/officeDocument/2006/relationships/hyperlink" Target="http://www.abc.es/tecnologia/redes/20130830/abci-curiosidades-baraja-espanola-201308301211.html" TargetMode="Externa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www.hiru.com/c/document_library/get_file?uuid=13e3b6c5-28bc-4883-ba7a-eb89df40518a&amp;groupId=10137" TargetMode="External"/><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publicacionesoficiales.boe.es/" TargetMode="External"/><Relationship Id="rId2" Type="http://schemas.openxmlformats.org/officeDocument/2006/relationships/hyperlink" Target="http://www.mecd.gob.es/" TargetMode="External"/><Relationship Id="rId1" Type="http://schemas.openxmlformats.org/officeDocument/2006/relationships/slideLayout" Target="../slideLayouts/slideLayout26.xml"/><Relationship Id="rId4" Type="http://schemas.openxmlformats.org/officeDocument/2006/relationships/image" Target="../media/image6.wmf"/></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youtube.com/watch?v=ZMluaa8ARz8"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dropbox.com/s/v3amsl8b4bb95j2/Tarjetas%20baraja%20AS%20pdf.pdf" TargetMode="External"/><Relationship Id="rId7" Type="http://schemas.openxmlformats.org/officeDocument/2006/relationships/hyperlink" Target="https://www.dropbox.com/s/rtmgeoohr299jp2/bochas.pdf" TargetMode="External"/><Relationship Id="rId2" Type="http://schemas.openxmlformats.org/officeDocument/2006/relationships/hyperlink" Target="https://www.dropbox.com/s/dh3reqd9w6vskjs/Expresiones%20para%20el%20profesorado_2.docx" TargetMode="External"/><Relationship Id="rId1" Type="http://schemas.openxmlformats.org/officeDocument/2006/relationships/slideLayout" Target="../slideLayouts/slideLayout2.xml"/><Relationship Id="rId6" Type="http://schemas.openxmlformats.org/officeDocument/2006/relationships/hyperlink" Target="https://www.dropbox.com/s/wkxico9sw21imjp/preguntas%20marat%C3%B3n.docx" TargetMode="External"/><Relationship Id="rId5" Type="http://schemas.openxmlformats.org/officeDocument/2006/relationships/hyperlink" Target="https://www.dropbox.com/s/unq4rj5f0hzt9b9/maraton.pdf" TargetMode="External"/><Relationship Id="rId4" Type="http://schemas.openxmlformats.org/officeDocument/2006/relationships/hyperlink" Target="https://www.dropbox.com/s/u2fhtd9tew6czqu/CINQUILLO.docx"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www.mundijuegos.com/multijugador/cinquillo/reglas/" TargetMode="External"/><Relationship Id="rId3" Type="http://schemas.openxmlformats.org/officeDocument/2006/relationships/hyperlink" Target="http://es.wikipedia.org/wiki/Rayuela_(juego)" TargetMode="External"/><Relationship Id="rId7" Type="http://schemas.openxmlformats.org/officeDocument/2006/relationships/hyperlink" Target="http://museodeljuego.org/wp-content/uploads/contenidos_0000000554_docu1.pdf"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es.wikipedia.org/wiki/Pelota_valenciana" TargetMode="External"/><Relationship Id="rId11" Type="http://schemas.openxmlformats.org/officeDocument/2006/relationships/hyperlink" Target="http://es.wikipedia.org/wiki/Baraja_espa%C3%B1ola" TargetMode="External"/><Relationship Id="rId5" Type="http://schemas.openxmlformats.org/officeDocument/2006/relationships/hyperlink" Target="http://fedpival.es/" TargetMode="External"/><Relationship Id="rId10" Type="http://schemas.openxmlformats.org/officeDocument/2006/relationships/hyperlink" Target="http://es.wikipedia.org/wiki/Cinquillo_(juego)" TargetMode="External"/><Relationship Id="rId4" Type="http://schemas.openxmlformats.org/officeDocument/2006/relationships/hyperlink" Target="http://www.educar.org/inventos/juegostradicionales/rayuela.asp" TargetMode="External"/><Relationship Id="rId9" Type="http://schemas.openxmlformats.org/officeDocument/2006/relationships/hyperlink" Target="http://www.abc.es/tecnologia/redes/20130830/abci-curiosidades-baraja-espanola-201308301211.html"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www.abc.es/tecnologia/redes/20130830/abci-curiosidades-baraja-espanola-201308301211.html" TargetMode="External"/><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Box 6"/>
          <p:cNvSpPr txBox="1">
            <a:spLocks noChangeArrowheads="1"/>
          </p:cNvSpPr>
          <p:nvPr/>
        </p:nvSpPr>
        <p:spPr bwMode="auto">
          <a:xfrm>
            <a:off x="0" y="-99392"/>
            <a:ext cx="9144000" cy="3168352"/>
          </a:xfrm>
          <a:prstGeom prst="rect">
            <a:avLst/>
          </a:prstGeom>
          <a:solidFill>
            <a:srgbClr val="709CB0"/>
          </a:solidFill>
          <a:ln>
            <a:noFill/>
          </a:ln>
          <a:effectLst/>
          <a:extLst>
            <a:ext uri="{91240B29-F687-4F45-9708-019B960494DF}">
              <a14:hiddenLine xmlns:a14="http://schemas.microsoft.com/office/drawing/2010/main" w="317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720000" tIns="432000" rIns="432000" bIns="360000" numCol="1" anchor="t" anchorCtr="0" compatLnSpc="1">
            <a:prstTxWarp prst="textNoShape">
              <a:avLst/>
            </a:prstTxWarp>
          </a:bodyPr>
          <a:lstStyle>
            <a:lvl1pPr eaLnBrk="0">
              <a:defRPr>
                <a:solidFill>
                  <a:schemeClr val="bg1"/>
                </a:solidFill>
                <a:latin typeface="Arial" pitchFamily="34" charset="0"/>
                <a:ea typeface="SimSun" pitchFamily="2" charset="-122"/>
              </a:defRPr>
            </a:lvl1pPr>
            <a:lvl2pPr marL="457200" eaLnBrk="0">
              <a:defRPr>
                <a:solidFill>
                  <a:schemeClr val="bg1"/>
                </a:solidFill>
                <a:latin typeface="Arial" pitchFamily="34" charset="0"/>
                <a:ea typeface="SimSun" pitchFamily="2" charset="-122"/>
              </a:defRPr>
            </a:lvl2pPr>
            <a:lvl3pPr marL="914400" eaLnBrk="0">
              <a:defRPr>
                <a:solidFill>
                  <a:schemeClr val="bg1"/>
                </a:solidFill>
                <a:latin typeface="Arial" pitchFamily="34" charset="0"/>
                <a:ea typeface="SimSun" pitchFamily="2" charset="-122"/>
              </a:defRPr>
            </a:lvl3pPr>
            <a:lvl4pPr marL="1371600" eaLnBrk="0">
              <a:defRPr>
                <a:solidFill>
                  <a:schemeClr val="bg1"/>
                </a:solidFill>
                <a:latin typeface="Arial" pitchFamily="34" charset="0"/>
                <a:ea typeface="SimSun" pitchFamily="2" charset="-122"/>
              </a:defRPr>
            </a:lvl4pPr>
            <a:lvl5pPr marL="1828800" eaLnBrk="0">
              <a:defRPr>
                <a:solidFill>
                  <a:schemeClr val="bg1"/>
                </a:solidFill>
                <a:latin typeface="Arial" pitchFamily="34" charset="0"/>
                <a:ea typeface="SimSun" pitchFamily="2" charset="-122"/>
              </a:defRPr>
            </a:lvl5pPr>
            <a:lvl6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6pPr>
            <a:lvl7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7pPr>
            <a:lvl8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8pPr>
            <a:lvl9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9pPr>
          </a:lstStyle>
          <a:p>
            <a:pPr defTabSz="449263" eaLnBrk="1" fontAlgn="base" hangingPunct="0">
              <a:spcBef>
                <a:spcPct val="0"/>
              </a:spcBef>
              <a:spcAft>
                <a:spcPct val="0"/>
              </a:spcAft>
              <a:buClr>
                <a:srgbClr val="000000"/>
              </a:buClr>
              <a:buSzPct val="100000"/>
              <a:buFont typeface="Times New Roman" pitchFamily="18" charset="0"/>
              <a:buNone/>
            </a:pPr>
            <a:endParaRPr lang="es-ES" altLang="en-US" sz="3500" b="1" dirty="0" smtClean="0">
              <a:solidFill>
                <a:srgbClr val="D4D3D3"/>
              </a:solidFill>
              <a:latin typeface="Proxima Nova Lt" charset="0"/>
            </a:endParaRPr>
          </a:p>
          <a:p>
            <a:pPr defTabSz="449263" eaLnBrk="1" fontAlgn="base" hangingPunct="0">
              <a:spcBef>
                <a:spcPct val="0"/>
              </a:spcBef>
              <a:spcAft>
                <a:spcPct val="0"/>
              </a:spcAft>
              <a:buClr>
                <a:srgbClr val="000000"/>
              </a:buClr>
              <a:buSzPct val="100000"/>
              <a:buFont typeface="Times New Roman" pitchFamily="18" charset="0"/>
              <a:buNone/>
            </a:pPr>
            <a:r>
              <a:rPr lang="es-ES" altLang="en-US" sz="3500" b="1" dirty="0" smtClean="0">
                <a:solidFill>
                  <a:srgbClr val="FFFFFF"/>
                </a:solidFill>
                <a:latin typeface="Proxima Nova Lt" charset="0"/>
              </a:rPr>
              <a:t>¿Jugamos?</a:t>
            </a:r>
            <a:endParaRPr lang="es-ES" altLang="en-US" sz="3500" b="1" dirty="0" smtClean="0">
              <a:solidFill>
                <a:srgbClr val="FFFFFF"/>
              </a:solidFill>
              <a:latin typeface="Proxima Nova Lt" charset="0"/>
            </a:endParaRPr>
          </a:p>
          <a:p>
            <a:pPr defTabSz="449263" eaLnBrk="1" fontAlgn="base" hangingPunct="0">
              <a:spcBef>
                <a:spcPct val="0"/>
              </a:spcBef>
              <a:spcAft>
                <a:spcPct val="0"/>
              </a:spcAft>
              <a:buClr>
                <a:srgbClr val="000000"/>
              </a:buClr>
              <a:buSzPct val="100000"/>
              <a:buFont typeface="Times New Roman" pitchFamily="18" charset="0"/>
              <a:buNone/>
            </a:pPr>
            <a:r>
              <a:rPr lang="es-ES" altLang="en-US" sz="3500" b="1" dirty="0" smtClean="0">
                <a:solidFill>
                  <a:srgbClr val="FFFFFF"/>
                </a:solidFill>
                <a:latin typeface="Proxima Nova Lt" charset="0"/>
              </a:rPr>
              <a:t>Juegos tradicionales del mundo hispano</a:t>
            </a:r>
            <a:endParaRPr lang="en-US" altLang="en-US" dirty="0" smtClean="0">
              <a:solidFill>
                <a:srgbClr val="FFFFFF"/>
              </a:solidFill>
            </a:endParaRPr>
          </a:p>
        </p:txBody>
      </p:sp>
      <p:grpSp>
        <p:nvGrpSpPr>
          <p:cNvPr id="4" name="Group 7"/>
          <p:cNvGrpSpPr>
            <a:grpSpLocks/>
          </p:cNvGrpSpPr>
          <p:nvPr/>
        </p:nvGrpSpPr>
        <p:grpSpPr bwMode="auto">
          <a:xfrm>
            <a:off x="7180338" y="602833"/>
            <a:ext cx="1385887" cy="503238"/>
            <a:chOff x="107262060" y="105267960"/>
            <a:chExt cx="1386000" cy="504000"/>
          </a:xfrm>
        </p:grpSpPr>
        <p:sp>
          <p:nvSpPr>
            <p:cNvPr id="5" name="Text Box 8"/>
            <p:cNvSpPr txBox="1">
              <a:spLocks noChangeArrowheads="1"/>
            </p:cNvSpPr>
            <p:nvPr/>
          </p:nvSpPr>
          <p:spPr bwMode="auto">
            <a:xfrm>
              <a:off x="107370060" y="105267960"/>
              <a:ext cx="1278000" cy="50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lvl1pPr eaLnBrk="0">
                <a:defRPr>
                  <a:solidFill>
                    <a:schemeClr val="bg1"/>
                  </a:solidFill>
                  <a:latin typeface="Arial" pitchFamily="34" charset="0"/>
                  <a:ea typeface="SimSun" pitchFamily="2" charset="-122"/>
                </a:defRPr>
              </a:lvl1pPr>
              <a:lvl2pPr marL="457200" eaLnBrk="0">
                <a:defRPr>
                  <a:solidFill>
                    <a:schemeClr val="bg1"/>
                  </a:solidFill>
                  <a:latin typeface="Arial" pitchFamily="34" charset="0"/>
                  <a:ea typeface="SimSun" pitchFamily="2" charset="-122"/>
                </a:defRPr>
              </a:lvl2pPr>
              <a:lvl3pPr marL="914400" eaLnBrk="0">
                <a:defRPr>
                  <a:solidFill>
                    <a:schemeClr val="bg1"/>
                  </a:solidFill>
                  <a:latin typeface="Arial" pitchFamily="34" charset="0"/>
                  <a:ea typeface="SimSun" pitchFamily="2" charset="-122"/>
                </a:defRPr>
              </a:lvl3pPr>
              <a:lvl4pPr marL="1371600" eaLnBrk="0">
                <a:defRPr>
                  <a:solidFill>
                    <a:schemeClr val="bg1"/>
                  </a:solidFill>
                  <a:latin typeface="Arial" pitchFamily="34" charset="0"/>
                  <a:ea typeface="SimSun" pitchFamily="2" charset="-122"/>
                </a:defRPr>
              </a:lvl4pPr>
              <a:lvl5pPr marL="1828800" eaLnBrk="0">
                <a:defRPr>
                  <a:solidFill>
                    <a:schemeClr val="bg1"/>
                  </a:solidFill>
                  <a:latin typeface="Arial" pitchFamily="34" charset="0"/>
                  <a:ea typeface="SimSun" pitchFamily="2" charset="-122"/>
                </a:defRPr>
              </a:lvl5pPr>
              <a:lvl6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6pPr>
              <a:lvl7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7pPr>
              <a:lvl8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8pPr>
              <a:lvl9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9pPr>
            </a:lstStyle>
            <a:p>
              <a:pPr defTabSz="449263" eaLnBrk="1" fontAlgn="base" hangingPunct="0">
                <a:lnSpc>
                  <a:spcPct val="84000"/>
                </a:lnSpc>
                <a:spcBef>
                  <a:spcPct val="0"/>
                </a:spcBef>
                <a:spcAft>
                  <a:spcPct val="0"/>
                </a:spcAft>
                <a:buClr>
                  <a:srgbClr val="000000"/>
                </a:buClr>
                <a:buSzPct val="100000"/>
                <a:buFont typeface="Times New Roman" pitchFamily="18" charset="0"/>
                <a:buNone/>
              </a:pPr>
              <a:r>
                <a:rPr lang="es-ES" altLang="en-US" sz="900" smtClean="0">
                  <a:solidFill>
                    <a:srgbClr val="FFFFFF"/>
                  </a:solidFill>
                  <a:latin typeface="Proxima Nova Rg" charset="0"/>
                </a:rPr>
                <a:t>Ministerio</a:t>
              </a:r>
              <a:br>
                <a:rPr lang="es-ES" altLang="en-US" sz="900" smtClean="0">
                  <a:solidFill>
                    <a:srgbClr val="FFFFFF"/>
                  </a:solidFill>
                  <a:latin typeface="Proxima Nova Rg" charset="0"/>
                </a:rPr>
              </a:br>
              <a:r>
                <a:rPr lang="es-ES" altLang="en-US" sz="900" smtClean="0">
                  <a:solidFill>
                    <a:srgbClr val="FFFFFF"/>
                  </a:solidFill>
                  <a:latin typeface="Proxima Nova Rg" charset="0"/>
                </a:rPr>
                <a:t>de Educación, Cultura</a:t>
              </a:r>
              <a:br>
                <a:rPr lang="es-ES" altLang="en-US" sz="900" smtClean="0">
                  <a:solidFill>
                    <a:srgbClr val="FFFFFF"/>
                  </a:solidFill>
                  <a:latin typeface="Proxima Nova Rg" charset="0"/>
                </a:rPr>
              </a:br>
              <a:r>
                <a:rPr lang="es-ES" altLang="en-US" sz="900" smtClean="0">
                  <a:solidFill>
                    <a:srgbClr val="FFFFFF"/>
                  </a:solidFill>
                  <a:latin typeface="Proxima Nova Rg" charset="0"/>
                </a:rPr>
                <a:t>y Deporte</a:t>
              </a:r>
              <a:endParaRPr lang="en-US" altLang="en-US" smtClean="0">
                <a:solidFill>
                  <a:srgbClr val="FFFFFF"/>
                </a:solidFill>
              </a:endParaRPr>
            </a:p>
          </p:txBody>
        </p:sp>
        <p:sp>
          <p:nvSpPr>
            <p:cNvPr id="6" name="Line 9"/>
            <p:cNvSpPr>
              <a:spLocks noChangeShapeType="1"/>
            </p:cNvSpPr>
            <p:nvPr/>
          </p:nvSpPr>
          <p:spPr bwMode="auto">
            <a:xfrm>
              <a:off x="107262060" y="105303960"/>
              <a:ext cx="0" cy="378000"/>
            </a:xfrm>
            <a:prstGeom prst="line">
              <a:avLst/>
            </a:prstGeom>
            <a:noFill/>
            <a:ln w="12700">
              <a:solidFill>
                <a:srgbClr val="D4D3D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defTabSz="449263" fontAlgn="base" hangingPunct="0">
                <a:lnSpc>
                  <a:spcPct val="93000"/>
                </a:lnSpc>
                <a:spcBef>
                  <a:spcPct val="0"/>
                </a:spcBef>
                <a:spcAft>
                  <a:spcPct val="0"/>
                </a:spcAft>
                <a:buClr>
                  <a:srgbClr val="000000"/>
                </a:buClr>
                <a:buSzPct val="100000"/>
                <a:buFont typeface="Times New Roman" pitchFamily="18" charset="0"/>
                <a:buNone/>
              </a:pPr>
              <a:endParaRPr lang="en-GB" smtClean="0">
                <a:solidFill>
                  <a:srgbClr val="FFFFFF"/>
                </a:solidFill>
                <a:latin typeface="Arial" charset="0"/>
              </a:endParaRPr>
            </a:p>
          </p:txBody>
        </p:sp>
      </p:grpSp>
      <p:sp>
        <p:nvSpPr>
          <p:cNvPr id="7" name="Text Box 10"/>
          <p:cNvSpPr txBox="1">
            <a:spLocks noChangeArrowheads="1"/>
          </p:cNvSpPr>
          <p:nvPr/>
        </p:nvSpPr>
        <p:spPr bwMode="auto">
          <a:xfrm>
            <a:off x="683568" y="2564904"/>
            <a:ext cx="6370637"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0" tIns="0" rIns="0" bIns="0" numCol="1" anchor="t" anchorCtr="0" compatLnSpc="1">
            <a:prstTxWarp prst="textNoShape">
              <a:avLst/>
            </a:prstTxWarp>
          </a:bodyPr>
          <a:lstStyle>
            <a:lvl1pPr eaLnBrk="0">
              <a:defRPr>
                <a:solidFill>
                  <a:schemeClr val="bg1"/>
                </a:solidFill>
                <a:latin typeface="Arial" pitchFamily="34" charset="0"/>
                <a:ea typeface="SimSun" pitchFamily="2" charset="-122"/>
              </a:defRPr>
            </a:lvl1pPr>
            <a:lvl2pPr marL="457200" eaLnBrk="0">
              <a:defRPr>
                <a:solidFill>
                  <a:schemeClr val="bg1"/>
                </a:solidFill>
                <a:latin typeface="Arial" pitchFamily="34" charset="0"/>
                <a:ea typeface="SimSun" pitchFamily="2" charset="-122"/>
              </a:defRPr>
            </a:lvl2pPr>
            <a:lvl3pPr marL="914400" eaLnBrk="0">
              <a:defRPr>
                <a:solidFill>
                  <a:schemeClr val="bg1"/>
                </a:solidFill>
                <a:latin typeface="Arial" pitchFamily="34" charset="0"/>
                <a:ea typeface="SimSun" pitchFamily="2" charset="-122"/>
              </a:defRPr>
            </a:lvl3pPr>
            <a:lvl4pPr marL="1371600" eaLnBrk="0">
              <a:defRPr>
                <a:solidFill>
                  <a:schemeClr val="bg1"/>
                </a:solidFill>
                <a:latin typeface="Arial" pitchFamily="34" charset="0"/>
                <a:ea typeface="SimSun" pitchFamily="2" charset="-122"/>
              </a:defRPr>
            </a:lvl4pPr>
            <a:lvl5pPr marL="1828800" eaLnBrk="0">
              <a:defRPr>
                <a:solidFill>
                  <a:schemeClr val="bg1"/>
                </a:solidFill>
                <a:latin typeface="Arial" pitchFamily="34" charset="0"/>
                <a:ea typeface="SimSun" pitchFamily="2" charset="-122"/>
              </a:defRPr>
            </a:lvl5pPr>
            <a:lvl6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6pPr>
            <a:lvl7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7pPr>
            <a:lvl8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8pPr>
            <a:lvl9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9pPr>
          </a:lstStyle>
          <a:p>
            <a:pPr defTabSz="449263" eaLnBrk="1" fontAlgn="base" hangingPunct="0">
              <a:lnSpc>
                <a:spcPct val="168000"/>
              </a:lnSpc>
              <a:spcBef>
                <a:spcPct val="0"/>
              </a:spcBef>
              <a:spcAft>
                <a:spcPct val="0"/>
              </a:spcAft>
              <a:buClr>
                <a:srgbClr val="000000"/>
              </a:buClr>
              <a:buSzPct val="100000"/>
              <a:buFont typeface="Times New Roman" pitchFamily="18" charset="0"/>
              <a:buNone/>
            </a:pPr>
            <a:r>
              <a:rPr lang="es-ES" altLang="en-US" dirty="0" smtClean="0">
                <a:solidFill>
                  <a:srgbClr val="FFFFFF"/>
                </a:solidFill>
                <a:latin typeface="Proxima Nova Rg" charset="0"/>
              </a:rPr>
              <a:t>Unidades de secundaria y </a:t>
            </a:r>
            <a:r>
              <a:rPr lang="es-ES" altLang="en-US" i="1" dirty="0" smtClean="0">
                <a:solidFill>
                  <a:srgbClr val="FFFFFF"/>
                </a:solidFill>
                <a:latin typeface="Proxima Nova Rg" charset="0"/>
              </a:rPr>
              <a:t>A-</a:t>
            </a:r>
            <a:r>
              <a:rPr lang="es-ES" altLang="en-US" i="1" dirty="0" err="1" smtClean="0">
                <a:solidFill>
                  <a:srgbClr val="FFFFFF"/>
                </a:solidFill>
                <a:latin typeface="Proxima Nova Rg" charset="0"/>
              </a:rPr>
              <a:t>level</a:t>
            </a:r>
            <a:endParaRPr lang="en-US" altLang="en-US" i="1" dirty="0" smtClean="0">
              <a:solidFill>
                <a:srgbClr val="FFFFFF"/>
              </a:solidFill>
            </a:endParaRPr>
          </a:p>
        </p:txBody>
      </p:sp>
      <p:pic>
        <p:nvPicPr>
          <p:cNvPr id="14" name="Picture 11" descr="REINOUNIDOEIRLANDAmay0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99" y="5949280"/>
            <a:ext cx="3347864" cy="770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E:\DCIM\109___04\IMG_163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3356992"/>
            <a:ext cx="1830499" cy="252028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E:\DCIM\109___04\IMG_163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71800" y="3356992"/>
            <a:ext cx="1800200" cy="252028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E:\DCIM\109___04\IMG_163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32040" y="3374666"/>
            <a:ext cx="1656184" cy="248493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E:\DCIM\106___01\IMG_1307.JP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47425" y="3374665"/>
            <a:ext cx="1759704" cy="2484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70603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012160" y="-27384"/>
            <a:ext cx="3140224" cy="523220"/>
          </a:xfrm>
          <a:prstGeom prst="rect">
            <a:avLst/>
          </a:prstGeom>
          <a:solidFill>
            <a:srgbClr val="FFC000"/>
          </a:solidFill>
        </p:spPr>
        <p:txBody>
          <a:bodyPr wrap="square" rtlCol="0">
            <a:spAutoFit/>
          </a:bodyPr>
          <a:lstStyle/>
          <a:p>
            <a:pPr algn="r"/>
            <a:r>
              <a:rPr lang="es-ES" sz="2800" b="1" dirty="0" smtClean="0">
                <a:solidFill>
                  <a:schemeClr val="bg1"/>
                </a:solidFill>
                <a:latin typeface="Bookman Old Style" pitchFamily="18" charset="0"/>
              </a:rPr>
              <a:t>Juegos de mesa</a:t>
            </a:r>
            <a:endParaRPr lang="es-ES" sz="2800" b="1" dirty="0">
              <a:solidFill>
                <a:schemeClr val="bg1"/>
              </a:solidFill>
              <a:latin typeface="Bookman Old Style" pitchFamily="18" charset="0"/>
            </a:endParaRPr>
          </a:p>
        </p:txBody>
      </p:sp>
      <p:sp>
        <p:nvSpPr>
          <p:cNvPr id="5" name="4 CuadroTexto"/>
          <p:cNvSpPr txBox="1"/>
          <p:nvPr/>
        </p:nvSpPr>
        <p:spPr>
          <a:xfrm>
            <a:off x="-36512" y="-27383"/>
            <a:ext cx="3168352" cy="646331"/>
          </a:xfrm>
          <a:prstGeom prst="rect">
            <a:avLst/>
          </a:prstGeom>
          <a:solidFill>
            <a:srgbClr val="FFC000"/>
          </a:solidFill>
        </p:spPr>
        <p:txBody>
          <a:bodyPr wrap="square" rtlCol="0">
            <a:spAutoFit/>
          </a:bodyPr>
          <a:lstStyle/>
          <a:p>
            <a:pPr algn="ctr"/>
            <a:r>
              <a:rPr lang="es-ES" sz="3600" b="1" dirty="0" smtClean="0">
                <a:solidFill>
                  <a:schemeClr val="bg1"/>
                </a:solidFill>
                <a:latin typeface="Bookman Old Style" pitchFamily="18" charset="0"/>
              </a:rPr>
              <a:t>El Cinquillo </a:t>
            </a:r>
            <a:endParaRPr lang="es-ES" sz="3600" b="1" dirty="0">
              <a:solidFill>
                <a:schemeClr val="bg1"/>
              </a:solidFill>
              <a:latin typeface="Bookman Old Style" pitchFamily="18" charset="0"/>
            </a:endParaRPr>
          </a:p>
        </p:txBody>
      </p:sp>
      <p:sp>
        <p:nvSpPr>
          <p:cNvPr id="8" name="1 Título"/>
          <p:cNvSpPr>
            <a:spLocks noGrp="1"/>
          </p:cNvSpPr>
          <p:nvPr>
            <p:ph type="title"/>
          </p:nvPr>
        </p:nvSpPr>
        <p:spPr>
          <a:xfrm>
            <a:off x="0" y="928670"/>
            <a:ext cx="2123728" cy="368036"/>
          </a:xfrm>
          <a:solidFill>
            <a:schemeClr val="accent6"/>
          </a:solidFill>
        </p:spPr>
        <p:txBody>
          <a:bodyPr>
            <a:noAutofit/>
          </a:bodyPr>
          <a:lstStyle/>
          <a:p>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Historia</a:t>
            </a:r>
            <a:endParaRPr lang="es-ES" sz="2400" b="1" dirty="0">
              <a:solidFill>
                <a:schemeClr val="bg1"/>
              </a:solidFill>
              <a:latin typeface="Bookman Old Style" pitchFamily="18" charset="0"/>
            </a:endParaRPr>
          </a:p>
        </p:txBody>
      </p:sp>
      <p:sp>
        <p:nvSpPr>
          <p:cNvPr id="9" name="8 CuadroTexto"/>
          <p:cNvSpPr txBox="1"/>
          <p:nvPr/>
        </p:nvSpPr>
        <p:spPr>
          <a:xfrm>
            <a:off x="0" y="3000372"/>
            <a:ext cx="1907704" cy="461665"/>
          </a:xfrm>
          <a:prstGeom prst="rect">
            <a:avLst/>
          </a:prstGeom>
          <a:solidFill>
            <a:schemeClr val="accent6"/>
          </a:solidFill>
        </p:spPr>
        <p:txBody>
          <a:bodyPr wrap="square" rtlCol="0">
            <a:spAutoFit/>
          </a:bodyPr>
          <a:lstStyle/>
          <a:p>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 Reglas</a:t>
            </a:r>
            <a:endParaRPr lang="es-ES" dirty="0">
              <a:solidFill>
                <a:schemeClr val="bg1"/>
              </a:solidFill>
            </a:endParaRPr>
          </a:p>
        </p:txBody>
      </p:sp>
      <p:sp>
        <p:nvSpPr>
          <p:cNvPr id="6" name="TextBox 5"/>
          <p:cNvSpPr txBox="1"/>
          <p:nvPr/>
        </p:nvSpPr>
        <p:spPr>
          <a:xfrm>
            <a:off x="142844" y="1371415"/>
            <a:ext cx="8643998" cy="1200329"/>
          </a:xfrm>
          <a:prstGeom prst="rect">
            <a:avLst/>
          </a:prstGeom>
          <a:noFill/>
        </p:spPr>
        <p:txBody>
          <a:bodyPr wrap="square" rtlCol="0">
            <a:spAutoFit/>
          </a:bodyPr>
          <a:lstStyle/>
          <a:p>
            <a:pPr algn="just">
              <a:lnSpc>
                <a:spcPct val="150000"/>
              </a:lnSpc>
            </a:pPr>
            <a:r>
              <a:rPr lang="es-ES" sz="1600" dirty="0" smtClean="0">
                <a:latin typeface="Bookman Old Style" pitchFamily="18" charset="0"/>
                <a:ea typeface="Adobe Song Std L" pitchFamily="18" charset="-128"/>
              </a:rPr>
              <a:t>Aunque es un juego muy antiguo y tradicional en España, se desconoce su origen, pero es posible que sea una variación de “los seises” y “el </a:t>
            </a:r>
            <a:r>
              <a:rPr lang="es-ES" sz="1600" dirty="0" err="1" smtClean="0">
                <a:latin typeface="Bookman Old Style" pitchFamily="18" charset="0"/>
                <a:ea typeface="Adobe Song Std L" pitchFamily="18" charset="-128"/>
              </a:rPr>
              <a:t>Reihe</a:t>
            </a:r>
            <a:r>
              <a:rPr lang="es-ES" sz="1600" dirty="0" smtClean="0">
                <a:latin typeface="Bookman Old Style" pitchFamily="18" charset="0"/>
                <a:ea typeface="Adobe Song Std L" pitchFamily="18" charset="-128"/>
              </a:rPr>
              <a:t>”. Y tiene otra modalidad conocida como el “Cinquillo cabrón”. </a:t>
            </a:r>
            <a:endParaRPr lang="es-ES" sz="1600" dirty="0">
              <a:latin typeface="Bookman Old Style" pitchFamily="18" charset="0"/>
            </a:endParaRPr>
          </a:p>
        </p:txBody>
      </p:sp>
      <p:sp>
        <p:nvSpPr>
          <p:cNvPr id="7" name="TextBox 6"/>
          <p:cNvSpPr txBox="1"/>
          <p:nvPr/>
        </p:nvSpPr>
        <p:spPr>
          <a:xfrm>
            <a:off x="142844" y="3605475"/>
            <a:ext cx="8643998" cy="3323987"/>
          </a:xfrm>
          <a:prstGeom prst="rect">
            <a:avLst/>
          </a:prstGeom>
          <a:noFill/>
        </p:spPr>
        <p:txBody>
          <a:bodyPr wrap="square" rtlCol="0">
            <a:spAutoFit/>
          </a:bodyPr>
          <a:lstStyle/>
          <a:p>
            <a:pPr algn="just">
              <a:lnSpc>
                <a:spcPct val="150000"/>
              </a:lnSpc>
              <a:buFont typeface="Arial" pitchFamily="34" charset="0"/>
              <a:buChar char="•"/>
            </a:pPr>
            <a:r>
              <a:rPr lang="es-ES" sz="1600" dirty="0" smtClean="0">
                <a:latin typeface="Bookman Old Style" pitchFamily="18" charset="0"/>
              </a:rPr>
              <a:t> Se reparten todas las cartas entre los jugadores.</a:t>
            </a:r>
          </a:p>
          <a:p>
            <a:pPr algn="just">
              <a:lnSpc>
                <a:spcPct val="150000"/>
              </a:lnSpc>
              <a:buFont typeface="Arial" pitchFamily="34" charset="0"/>
              <a:buChar char="•"/>
            </a:pPr>
            <a:r>
              <a:rPr lang="es-ES" sz="1600" dirty="0" smtClean="0">
                <a:latin typeface="Bookman Old Style" pitchFamily="18" charset="0"/>
              </a:rPr>
              <a:t> Empieza el jugador que tenga el cinco de oros.</a:t>
            </a:r>
          </a:p>
          <a:p>
            <a:pPr algn="just">
              <a:lnSpc>
                <a:spcPct val="150000"/>
              </a:lnSpc>
              <a:buFont typeface="Arial" pitchFamily="34" charset="0"/>
              <a:buChar char="•"/>
            </a:pPr>
            <a:r>
              <a:rPr lang="es-ES" sz="1600" dirty="0" smtClean="0">
                <a:latin typeface="Bookman Old Style" pitchFamily="18" charset="0"/>
              </a:rPr>
              <a:t> Después continúa el jugador de la derecha y así sucesivamente. Solo se pueden colocar cincos o aquellas cartas que siguen en progresión ascendente o descendente y del mismo palo (o sea, a un cinco se le pueden añadir un seis o un cuatro). </a:t>
            </a:r>
          </a:p>
          <a:p>
            <a:pPr algn="just">
              <a:lnSpc>
                <a:spcPct val="150000"/>
              </a:lnSpc>
              <a:buFont typeface="Arial" pitchFamily="34" charset="0"/>
              <a:buChar char="•"/>
            </a:pPr>
            <a:r>
              <a:rPr lang="es-ES" sz="1600" dirty="0" smtClean="0">
                <a:latin typeface="Bookman Old Style" pitchFamily="18" charset="0"/>
              </a:rPr>
              <a:t> Si un jugador no puede colocar ninguna carta </a:t>
            </a:r>
            <a:r>
              <a:rPr lang="es-ES" sz="1600" i="1" dirty="0" smtClean="0">
                <a:latin typeface="Bookman Old Style" pitchFamily="18" charset="0"/>
              </a:rPr>
              <a:t>pasa</a:t>
            </a:r>
            <a:r>
              <a:rPr lang="es-ES" sz="1600" dirty="0" smtClean="0">
                <a:latin typeface="Bookman Old Style" pitchFamily="18" charset="0"/>
              </a:rPr>
              <a:t>, y le toca el turno al siguiente jugador. Nunca se puede </a:t>
            </a:r>
            <a:r>
              <a:rPr lang="es-ES" sz="1600" i="1" dirty="0" smtClean="0">
                <a:latin typeface="Bookman Old Style" pitchFamily="18" charset="0"/>
              </a:rPr>
              <a:t>pasar</a:t>
            </a:r>
            <a:r>
              <a:rPr lang="es-ES" sz="1600" dirty="0" smtClean="0">
                <a:latin typeface="Bookman Old Style" pitchFamily="18" charset="0"/>
              </a:rPr>
              <a:t> si se puede colocar alguna carta. </a:t>
            </a:r>
          </a:p>
          <a:p>
            <a:pPr algn="just">
              <a:lnSpc>
                <a:spcPct val="150000"/>
              </a:lnSpc>
              <a:buFont typeface="Arial" pitchFamily="34" charset="0"/>
              <a:buChar char="•"/>
            </a:pPr>
            <a:r>
              <a:rPr lang="es-ES" sz="1600" dirty="0" smtClean="0">
                <a:latin typeface="Bookman Old Style" pitchFamily="18" charset="0"/>
              </a:rPr>
              <a:t> El primer jugador que se quede sin cartas gana. </a:t>
            </a:r>
          </a:p>
          <a:p>
            <a:endParaRPr lang="en-GB"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43570" y="2357430"/>
            <a:ext cx="3026855" cy="1857388"/>
          </a:xfrm>
          <a:prstGeom prst="rect">
            <a:avLst/>
          </a:prstGeom>
          <a:ln w="57150" cap="sq" cmpd="dbl">
            <a:solidFill>
              <a:srgbClr val="DB690B"/>
            </a:solidFill>
            <a:prstDash val="sysDash"/>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21112865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012160" y="-27384"/>
            <a:ext cx="3140224" cy="523220"/>
          </a:xfrm>
          <a:prstGeom prst="rect">
            <a:avLst/>
          </a:prstGeom>
          <a:solidFill>
            <a:srgbClr val="FFC000"/>
          </a:solidFill>
        </p:spPr>
        <p:txBody>
          <a:bodyPr wrap="square" rtlCol="0">
            <a:spAutoFit/>
          </a:bodyPr>
          <a:lstStyle/>
          <a:p>
            <a:pPr algn="r"/>
            <a:r>
              <a:rPr lang="es-ES" sz="2800" b="1" dirty="0" smtClean="0">
                <a:solidFill>
                  <a:schemeClr val="bg1"/>
                </a:solidFill>
                <a:latin typeface="Bookman Old Style" pitchFamily="18" charset="0"/>
              </a:rPr>
              <a:t>Juegos de mesa</a:t>
            </a:r>
            <a:endParaRPr lang="es-ES" sz="2800" b="1" dirty="0">
              <a:solidFill>
                <a:schemeClr val="bg1"/>
              </a:solidFill>
              <a:latin typeface="Bookman Old Style" pitchFamily="18" charset="0"/>
            </a:endParaRPr>
          </a:p>
        </p:txBody>
      </p:sp>
      <p:sp>
        <p:nvSpPr>
          <p:cNvPr id="6" name="5 Rectángulo"/>
          <p:cNvSpPr/>
          <p:nvPr/>
        </p:nvSpPr>
        <p:spPr>
          <a:xfrm>
            <a:off x="316967" y="5143512"/>
            <a:ext cx="1826141" cy="830997"/>
          </a:xfrm>
          <a:prstGeom prst="rect">
            <a:avLst/>
          </a:prstGeom>
          <a:solidFill>
            <a:schemeClr val="accent6"/>
          </a:solidFill>
        </p:spPr>
        <p:txBody>
          <a:bodyPr wrap="none">
            <a:spAutoFit/>
          </a:bodyPr>
          <a:lstStyle/>
          <a:p>
            <a:r>
              <a:rPr lang="es-ES" sz="2400" b="1" dirty="0">
                <a:solidFill>
                  <a:schemeClr val="bg1"/>
                </a:solidFill>
                <a:latin typeface="Bookman Old Style" pitchFamily="18" charset="0"/>
              </a:rPr>
              <a:t>Objetivos </a:t>
            </a:r>
            <a:endParaRPr lang="es-ES" sz="2400" b="1" dirty="0" smtClean="0">
              <a:solidFill>
                <a:schemeClr val="bg1"/>
              </a:solidFill>
              <a:latin typeface="Bookman Old Style" pitchFamily="18" charset="0"/>
            </a:endParaRPr>
          </a:p>
          <a:p>
            <a:r>
              <a:rPr lang="es-ES" sz="2400" b="1" dirty="0" smtClean="0">
                <a:solidFill>
                  <a:schemeClr val="bg1"/>
                </a:solidFill>
                <a:latin typeface="Bookman Old Style" pitchFamily="18" charset="0"/>
              </a:rPr>
              <a:t>didácticos</a:t>
            </a:r>
            <a:endParaRPr lang="es-ES" sz="2400" b="1" dirty="0">
              <a:solidFill>
                <a:schemeClr val="bg1"/>
              </a:solidFill>
              <a:latin typeface="Bookman Old Style" pitchFamily="18" charset="0"/>
            </a:endParaRPr>
          </a:p>
        </p:txBody>
      </p:sp>
      <p:sp>
        <p:nvSpPr>
          <p:cNvPr id="11" name="1 Título"/>
          <p:cNvSpPr>
            <a:spLocks noGrp="1"/>
          </p:cNvSpPr>
          <p:nvPr>
            <p:ph type="title"/>
          </p:nvPr>
        </p:nvSpPr>
        <p:spPr>
          <a:xfrm>
            <a:off x="0" y="1354448"/>
            <a:ext cx="4499992" cy="360040"/>
          </a:xfrm>
          <a:solidFill>
            <a:schemeClr val="accent6"/>
          </a:solidFill>
        </p:spPr>
        <p:txBody>
          <a:bodyPr>
            <a:noAutofit/>
          </a:bodyPr>
          <a:lstStyle/>
          <a:p>
            <a:pPr algn="l"/>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Adaptación didáctica:</a:t>
            </a:r>
            <a:endParaRPr lang="es-ES" sz="2400" b="1" dirty="0">
              <a:solidFill>
                <a:schemeClr val="bg1"/>
              </a:solidFill>
              <a:latin typeface="Bookman Old Style" pitchFamily="18" charset="0"/>
            </a:endParaRPr>
          </a:p>
        </p:txBody>
      </p:sp>
      <p:sp>
        <p:nvSpPr>
          <p:cNvPr id="12" name="11 CuadroTexto"/>
          <p:cNvSpPr txBox="1"/>
          <p:nvPr/>
        </p:nvSpPr>
        <p:spPr>
          <a:xfrm>
            <a:off x="-36512" y="-27383"/>
            <a:ext cx="4179884" cy="1200329"/>
          </a:xfrm>
          <a:prstGeom prst="rect">
            <a:avLst/>
          </a:prstGeom>
          <a:solidFill>
            <a:srgbClr val="FFC000"/>
          </a:solidFill>
        </p:spPr>
        <p:txBody>
          <a:bodyPr wrap="square" rtlCol="0">
            <a:spAutoFit/>
          </a:bodyPr>
          <a:lstStyle/>
          <a:p>
            <a:pPr algn="ctr"/>
            <a:r>
              <a:rPr lang="es-ES" sz="3600" b="1" dirty="0" smtClean="0">
                <a:solidFill>
                  <a:schemeClr val="bg1"/>
                </a:solidFill>
                <a:latin typeface="Bookman Old Style" pitchFamily="18" charset="0"/>
              </a:rPr>
              <a:t>El Cinquillo de la creatividad </a:t>
            </a:r>
            <a:endParaRPr lang="es-ES" sz="3600" b="1" dirty="0">
              <a:solidFill>
                <a:schemeClr val="bg1"/>
              </a:solidFill>
              <a:latin typeface="Bookman Old Style" pitchFamily="18" charset="0"/>
            </a:endParaRPr>
          </a:p>
        </p:txBody>
      </p:sp>
      <p:sp>
        <p:nvSpPr>
          <p:cNvPr id="2" name="1 CuadroTexto"/>
          <p:cNvSpPr txBox="1"/>
          <p:nvPr/>
        </p:nvSpPr>
        <p:spPr>
          <a:xfrm>
            <a:off x="2214546" y="4786322"/>
            <a:ext cx="6643734" cy="1754326"/>
          </a:xfrm>
          <a:prstGeom prst="rect">
            <a:avLst/>
          </a:prstGeom>
          <a:noFill/>
        </p:spPr>
        <p:txBody>
          <a:bodyPr wrap="square" rtlCol="0">
            <a:spAutoFit/>
          </a:bodyPr>
          <a:lstStyle/>
          <a:p>
            <a:pPr algn="just">
              <a:buFont typeface="Arial" pitchFamily="34" charset="0"/>
              <a:buChar char="•"/>
            </a:pPr>
            <a:r>
              <a:rPr lang="es-ES" dirty="0" smtClean="0">
                <a:latin typeface="Bookman Old Style" pitchFamily="18" charset="0"/>
                <a:cs typeface="Times New Roman" panose="02020603050405020304" pitchFamily="18" charset="0"/>
              </a:rPr>
              <a:t>Reforzar la gramática española construyendo oraciones con sentido y prestando atención a la concordancia de genero y número.</a:t>
            </a:r>
          </a:p>
          <a:p>
            <a:pPr algn="just">
              <a:buFont typeface="Arial" pitchFamily="34" charset="0"/>
              <a:buChar char="•"/>
            </a:pPr>
            <a:r>
              <a:rPr lang="es-ES" dirty="0" smtClean="0">
                <a:latin typeface="Bookman Old Style" pitchFamily="18" charset="0"/>
                <a:cs typeface="Times New Roman" panose="02020603050405020304" pitchFamily="18" charset="0"/>
              </a:rPr>
              <a:t> Desarrollar la creatividad y motivación en la practica oral en español.</a:t>
            </a:r>
          </a:p>
          <a:p>
            <a:pPr algn="just">
              <a:buFont typeface="Arial" pitchFamily="34" charset="0"/>
              <a:buChar char="•"/>
            </a:pPr>
            <a:r>
              <a:rPr lang="es-ES" dirty="0" smtClean="0">
                <a:latin typeface="Bookman Old Style" pitchFamily="18" charset="0"/>
                <a:cs typeface="Times New Roman" panose="02020603050405020304" pitchFamily="18" charset="0"/>
              </a:rPr>
              <a:t>  Conseguir la puntuación máxima en el juego.</a:t>
            </a:r>
            <a:endParaRPr lang="es-ES" dirty="0">
              <a:latin typeface="Bookman Old Style" pitchFamily="18" charset="0"/>
              <a:cs typeface="Times New Roman" panose="02020603050405020304" pitchFamily="18" charset="0"/>
            </a:endParaRPr>
          </a:p>
        </p:txBody>
      </p:sp>
      <p:sp>
        <p:nvSpPr>
          <p:cNvPr id="7" name="TextBox 6"/>
          <p:cNvSpPr txBox="1"/>
          <p:nvPr/>
        </p:nvSpPr>
        <p:spPr>
          <a:xfrm>
            <a:off x="142844" y="1843809"/>
            <a:ext cx="5000660" cy="2585323"/>
          </a:xfrm>
          <a:prstGeom prst="rect">
            <a:avLst/>
          </a:prstGeom>
          <a:noFill/>
        </p:spPr>
        <p:txBody>
          <a:bodyPr wrap="square" rtlCol="0">
            <a:spAutoFit/>
          </a:bodyPr>
          <a:lstStyle/>
          <a:p>
            <a:pPr marL="285750" indent="-285750">
              <a:buFont typeface="Courier New" panose="02070309020205020404" pitchFamily="49" charset="0"/>
              <a:buChar char="o"/>
            </a:pPr>
            <a:r>
              <a:rPr lang="es-ES" dirty="0" smtClean="0">
                <a:latin typeface="Bookman Old Style" pitchFamily="18" charset="0"/>
              </a:rPr>
              <a:t>Se utiliza la siguiente baraja adaptada como material.</a:t>
            </a:r>
          </a:p>
          <a:p>
            <a:pPr marL="285750" indent="-285750"/>
            <a:endParaRPr lang="es-ES" dirty="0" smtClean="0">
              <a:latin typeface="Bookman Old Style" pitchFamily="18" charset="0"/>
            </a:endParaRPr>
          </a:p>
          <a:p>
            <a:pPr marL="285750" indent="-285750">
              <a:buFont typeface="Courier New" panose="02070309020205020404" pitchFamily="49" charset="0"/>
              <a:buChar char="o"/>
            </a:pPr>
            <a:r>
              <a:rPr lang="es-ES" dirty="0" smtClean="0">
                <a:latin typeface="Bookman Old Style" pitchFamily="18" charset="0"/>
              </a:rPr>
              <a:t>Se sigue el mismo procedimiento  y reglas que en el juego tradicional. </a:t>
            </a:r>
          </a:p>
          <a:p>
            <a:pPr marL="285750" indent="-285750">
              <a:buFont typeface="Courier New" panose="02070309020205020404" pitchFamily="49" charset="0"/>
              <a:buChar char="o"/>
            </a:pPr>
            <a:endParaRPr lang="es-ES" dirty="0" smtClean="0">
              <a:latin typeface="Bookman Old Style" pitchFamily="18" charset="0"/>
            </a:endParaRPr>
          </a:p>
          <a:p>
            <a:pPr marL="285750" indent="-285750">
              <a:buFont typeface="Courier New" panose="02070309020205020404" pitchFamily="49" charset="0"/>
              <a:buChar char="o"/>
            </a:pPr>
            <a:r>
              <a:rPr lang="es-ES" dirty="0" smtClean="0">
                <a:latin typeface="Bookman Old Style" pitchFamily="18" charset="0"/>
              </a:rPr>
              <a:t> Existe la posibilidad de variación en la construcción de las frases, siempre y cuando tengan sentido. </a:t>
            </a:r>
            <a:endParaRPr lang="en-GB"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86380" y="1142984"/>
            <a:ext cx="3333772" cy="2500330"/>
          </a:xfrm>
          <a:prstGeom prst="rect">
            <a:avLst/>
          </a:prstGeom>
          <a:solidFill>
            <a:srgbClr val="FFFFFF">
              <a:shade val="85000"/>
            </a:srgbClr>
          </a:solidFill>
          <a:ln w="66675" cap="sq">
            <a:solidFill>
              <a:srgbClr val="DB690B"/>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3396018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012160" y="-27384"/>
            <a:ext cx="3140224" cy="523220"/>
          </a:xfrm>
          <a:prstGeom prst="rect">
            <a:avLst/>
          </a:prstGeom>
          <a:solidFill>
            <a:srgbClr val="FFC000"/>
          </a:solidFill>
        </p:spPr>
        <p:txBody>
          <a:bodyPr wrap="square" rtlCol="0">
            <a:spAutoFit/>
          </a:bodyPr>
          <a:lstStyle/>
          <a:p>
            <a:pPr algn="r"/>
            <a:r>
              <a:rPr lang="es-ES" sz="2800" b="1" dirty="0" smtClean="0">
                <a:solidFill>
                  <a:schemeClr val="bg1"/>
                </a:solidFill>
                <a:latin typeface="Bookman Old Style" pitchFamily="18" charset="0"/>
              </a:rPr>
              <a:t>Juegos de Mesa</a:t>
            </a:r>
            <a:endParaRPr lang="es-ES" sz="2800" b="1" dirty="0">
              <a:solidFill>
                <a:schemeClr val="bg1"/>
              </a:solidFill>
              <a:latin typeface="Bookman Old Style" pitchFamily="18" charset="0"/>
            </a:endParaRPr>
          </a:p>
        </p:txBody>
      </p:sp>
      <p:sp>
        <p:nvSpPr>
          <p:cNvPr id="5" name="4 CuadroTexto"/>
          <p:cNvSpPr txBox="1"/>
          <p:nvPr/>
        </p:nvSpPr>
        <p:spPr>
          <a:xfrm>
            <a:off x="-36512" y="-27383"/>
            <a:ext cx="2664296" cy="646331"/>
          </a:xfrm>
          <a:prstGeom prst="rect">
            <a:avLst/>
          </a:prstGeom>
          <a:solidFill>
            <a:srgbClr val="FFC000"/>
          </a:solidFill>
        </p:spPr>
        <p:txBody>
          <a:bodyPr wrap="square" rtlCol="0">
            <a:spAutoFit/>
          </a:bodyPr>
          <a:lstStyle/>
          <a:p>
            <a:pPr algn="ctr"/>
            <a:r>
              <a:rPr lang="es-ES" sz="3600" b="1" dirty="0" smtClean="0">
                <a:solidFill>
                  <a:schemeClr val="bg1"/>
                </a:solidFill>
                <a:latin typeface="Bookman Old Style" pitchFamily="18" charset="0"/>
              </a:rPr>
              <a:t>Maratón</a:t>
            </a:r>
            <a:endParaRPr lang="es-ES" sz="3600" b="1" dirty="0">
              <a:solidFill>
                <a:schemeClr val="bg1"/>
              </a:solidFill>
              <a:latin typeface="Bookman Old Style" pitchFamily="18" charset="0"/>
            </a:endParaRPr>
          </a:p>
        </p:txBody>
      </p:sp>
      <p:sp>
        <p:nvSpPr>
          <p:cNvPr id="8" name="1 Título"/>
          <p:cNvSpPr>
            <a:spLocks noGrp="1"/>
          </p:cNvSpPr>
          <p:nvPr>
            <p:ph type="title"/>
          </p:nvPr>
        </p:nvSpPr>
        <p:spPr>
          <a:xfrm>
            <a:off x="0" y="908720"/>
            <a:ext cx="2627784" cy="368036"/>
          </a:xfrm>
          <a:solidFill>
            <a:schemeClr val="accent6"/>
          </a:solidFill>
        </p:spPr>
        <p:txBody>
          <a:bodyPr>
            <a:noAutofit/>
          </a:bodyPr>
          <a:lstStyle/>
          <a:p>
            <a:pPr algn="l"/>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Historia</a:t>
            </a:r>
            <a:endParaRPr lang="es-ES" sz="2400" b="1" dirty="0">
              <a:solidFill>
                <a:schemeClr val="bg1"/>
              </a:solidFill>
              <a:latin typeface="Bookman Old Style" pitchFamily="18" charset="0"/>
            </a:endParaRPr>
          </a:p>
        </p:txBody>
      </p:sp>
      <p:sp>
        <p:nvSpPr>
          <p:cNvPr id="9" name="8 CuadroTexto"/>
          <p:cNvSpPr txBox="1"/>
          <p:nvPr/>
        </p:nvSpPr>
        <p:spPr>
          <a:xfrm>
            <a:off x="0" y="3068960"/>
            <a:ext cx="2627784" cy="461665"/>
          </a:xfrm>
          <a:prstGeom prst="rect">
            <a:avLst/>
          </a:prstGeom>
          <a:solidFill>
            <a:schemeClr val="accent6"/>
          </a:solidFill>
        </p:spPr>
        <p:txBody>
          <a:bodyPr wrap="square" rtlCol="0">
            <a:spAutoFit/>
          </a:bodyPr>
          <a:lstStyle/>
          <a:p>
            <a:pPr algn="ctr"/>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Reglas</a:t>
            </a:r>
            <a:endParaRPr lang="es-ES" dirty="0">
              <a:solidFill>
                <a:schemeClr val="bg1"/>
              </a:solidFill>
            </a:endParaRPr>
          </a:p>
        </p:txBody>
      </p:sp>
      <p:sp>
        <p:nvSpPr>
          <p:cNvPr id="3" name="2 CuadroTexto"/>
          <p:cNvSpPr txBox="1"/>
          <p:nvPr/>
        </p:nvSpPr>
        <p:spPr>
          <a:xfrm>
            <a:off x="539552" y="1628800"/>
            <a:ext cx="8136904" cy="923330"/>
          </a:xfrm>
          <a:prstGeom prst="rect">
            <a:avLst/>
          </a:prstGeom>
          <a:noFill/>
        </p:spPr>
        <p:txBody>
          <a:bodyPr wrap="square" rtlCol="0">
            <a:spAutoFit/>
          </a:bodyPr>
          <a:lstStyle/>
          <a:p>
            <a:pPr algn="just"/>
            <a:r>
              <a:rPr lang="es-ES" dirty="0" smtClean="0">
                <a:latin typeface="Bookman Old Style" pitchFamily="18" charset="0"/>
              </a:rPr>
              <a:t>Fue creado en México en 1985 por Sergio </a:t>
            </a:r>
            <a:r>
              <a:rPr lang="es-ES" dirty="0" err="1" smtClean="0">
                <a:latin typeface="Bookman Old Style" pitchFamily="18" charset="0"/>
              </a:rPr>
              <a:t>Schaar</a:t>
            </a:r>
            <a:r>
              <a:rPr lang="es-ES" dirty="0" smtClean="0">
                <a:latin typeface="Bookman Old Style" pitchFamily="18" charset="0"/>
              </a:rPr>
              <a:t> </a:t>
            </a:r>
            <a:r>
              <a:rPr lang="es-ES" dirty="0" err="1" smtClean="0">
                <a:latin typeface="Bookman Old Style" pitchFamily="18" charset="0"/>
              </a:rPr>
              <a:t>Chabat</a:t>
            </a:r>
            <a:r>
              <a:rPr lang="es-ES" dirty="0" smtClean="0">
                <a:latin typeface="Bookman Old Style" pitchFamily="18" charset="0"/>
              </a:rPr>
              <a:t> para ayudar a sus hijos con los estudios: </a:t>
            </a:r>
            <a:r>
              <a:rPr lang="es-ES" i="1" dirty="0" smtClean="0">
                <a:latin typeface="Bookman Old Style" pitchFamily="18" charset="0"/>
              </a:rPr>
              <a:t>Resultó ser un esfuerzo demasiado grande y costoso para el aprovechamiento de una sola familia.</a:t>
            </a:r>
            <a:endParaRPr lang="es-ES" dirty="0">
              <a:latin typeface="Bookman Old Style" pitchFamily="18" charset="0"/>
            </a:endParaRPr>
          </a:p>
        </p:txBody>
      </p:sp>
      <p:sp>
        <p:nvSpPr>
          <p:cNvPr id="6" name="5 CuadroTexto"/>
          <p:cNvSpPr txBox="1"/>
          <p:nvPr/>
        </p:nvSpPr>
        <p:spPr>
          <a:xfrm>
            <a:off x="4355976" y="4077072"/>
            <a:ext cx="4464496" cy="1477328"/>
          </a:xfrm>
          <a:prstGeom prst="rect">
            <a:avLst/>
          </a:prstGeom>
          <a:noFill/>
        </p:spPr>
        <p:txBody>
          <a:bodyPr wrap="square" rtlCol="0">
            <a:spAutoFit/>
          </a:bodyPr>
          <a:lstStyle/>
          <a:p>
            <a:pPr algn="just"/>
            <a:endParaRPr lang="es-ES" dirty="0" smtClean="0">
              <a:latin typeface="Bookman Old Style" pitchFamily="18" charset="0"/>
            </a:endParaRPr>
          </a:p>
          <a:p>
            <a:pPr marL="285750" indent="-285750">
              <a:buFont typeface="Arial" pitchFamily="34" charset="0"/>
              <a:buChar char="•"/>
            </a:pPr>
            <a:r>
              <a:rPr lang="es-ES" dirty="0" smtClean="0">
                <a:latin typeface="Bookman Old Style" pitchFamily="18" charset="0"/>
              </a:rPr>
              <a:t>Los participantes deben recorrer las casillas respondiendo preguntas para llegar a la meta y vencer a «la Ignorancia»</a:t>
            </a:r>
          </a:p>
        </p:txBody>
      </p:sp>
      <p:pic>
        <p:nvPicPr>
          <p:cNvPr id="2050" name="Picture 2" descr="C:\Users\ELISA\Dropbox\Cargas de cámara\2014-05-05 14.39.5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3861048"/>
            <a:ext cx="3552394" cy="2664296"/>
          </a:xfrm>
          <a:prstGeom prst="rect">
            <a:avLst/>
          </a:prstGeom>
          <a:noFill/>
          <a:extLst>
            <a:ext uri="{909E8E84-426E-40DD-AFC4-6F175D3DCCD1}">
              <a14:hiddenFill xmlns:a14="http://schemas.microsoft.com/office/drawing/2010/main">
                <a:solidFill>
                  <a:srgbClr val="FFFFFF"/>
                </a:solidFill>
              </a14:hiddenFill>
            </a:ext>
          </a:extLst>
        </p:spPr>
      </p:pic>
      <p:sp>
        <p:nvSpPr>
          <p:cNvPr id="2" name="1 CuadroTexto"/>
          <p:cNvSpPr txBox="1"/>
          <p:nvPr/>
        </p:nvSpPr>
        <p:spPr>
          <a:xfrm>
            <a:off x="1835696" y="5229200"/>
            <a:ext cx="1368152" cy="369332"/>
          </a:xfrm>
          <a:prstGeom prst="rect">
            <a:avLst/>
          </a:prstGeom>
          <a:noFill/>
        </p:spPr>
        <p:txBody>
          <a:bodyPr wrap="square" rtlCol="0">
            <a:spAutoFit/>
          </a:bodyPr>
          <a:lstStyle/>
          <a:p>
            <a:r>
              <a:rPr lang="es-ES" b="1" dirty="0" smtClean="0"/>
              <a:t>3. Las fichas</a:t>
            </a:r>
            <a:endParaRPr lang="es-ES" b="1" dirty="0"/>
          </a:p>
        </p:txBody>
      </p:sp>
      <p:sp>
        <p:nvSpPr>
          <p:cNvPr id="15" name="14 CuadroTexto"/>
          <p:cNvSpPr txBox="1"/>
          <p:nvPr/>
        </p:nvSpPr>
        <p:spPr>
          <a:xfrm>
            <a:off x="323528" y="5003884"/>
            <a:ext cx="1296144" cy="369332"/>
          </a:xfrm>
          <a:prstGeom prst="rect">
            <a:avLst/>
          </a:prstGeom>
          <a:noFill/>
        </p:spPr>
        <p:txBody>
          <a:bodyPr wrap="square" rtlCol="0">
            <a:spAutoFit/>
          </a:bodyPr>
          <a:lstStyle/>
          <a:p>
            <a:r>
              <a:rPr lang="es-ES" b="1" dirty="0" smtClean="0"/>
              <a:t>2. El dado </a:t>
            </a:r>
            <a:endParaRPr lang="es-ES" b="1" dirty="0"/>
          </a:p>
        </p:txBody>
      </p:sp>
      <p:sp>
        <p:nvSpPr>
          <p:cNvPr id="16" name="15 CuadroTexto"/>
          <p:cNvSpPr txBox="1"/>
          <p:nvPr/>
        </p:nvSpPr>
        <p:spPr>
          <a:xfrm>
            <a:off x="1619672" y="3852917"/>
            <a:ext cx="2328258" cy="800219"/>
          </a:xfrm>
          <a:prstGeom prst="rect">
            <a:avLst/>
          </a:prstGeom>
          <a:noFill/>
        </p:spPr>
        <p:txBody>
          <a:bodyPr wrap="square" rtlCol="0">
            <a:spAutoFit/>
          </a:bodyPr>
          <a:lstStyle/>
          <a:p>
            <a:r>
              <a:rPr lang="es-ES" sz="2800" b="1" dirty="0" smtClean="0"/>
              <a:t> </a:t>
            </a:r>
            <a:r>
              <a:rPr lang="es-ES" sz="2800" b="1" u="sng" dirty="0" smtClean="0"/>
              <a:t>Necesitamos:</a:t>
            </a:r>
          </a:p>
          <a:p>
            <a:r>
              <a:rPr lang="es-ES" b="1" dirty="0" smtClean="0"/>
              <a:t>                 1. El tablero</a:t>
            </a:r>
            <a:endParaRPr lang="es-ES" b="1" dirty="0"/>
          </a:p>
        </p:txBody>
      </p:sp>
    </p:spTree>
    <p:extLst>
      <p:ext uri="{BB962C8B-B14F-4D97-AF65-F5344CB8AC3E}">
        <p14:creationId xmlns:p14="http://schemas.microsoft.com/office/powerpoint/2010/main" val="25306122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012160" y="-27384"/>
            <a:ext cx="3140224" cy="523220"/>
          </a:xfrm>
          <a:prstGeom prst="rect">
            <a:avLst/>
          </a:prstGeom>
          <a:solidFill>
            <a:srgbClr val="FFC000"/>
          </a:solidFill>
        </p:spPr>
        <p:txBody>
          <a:bodyPr wrap="square" rtlCol="0">
            <a:spAutoFit/>
          </a:bodyPr>
          <a:lstStyle/>
          <a:p>
            <a:pPr algn="r"/>
            <a:r>
              <a:rPr lang="es-ES" sz="2800" b="1" dirty="0" smtClean="0">
                <a:solidFill>
                  <a:schemeClr val="bg1"/>
                </a:solidFill>
                <a:latin typeface="Bookman Old Style" pitchFamily="18" charset="0"/>
              </a:rPr>
              <a:t>Juegos de mesa</a:t>
            </a:r>
            <a:endParaRPr lang="es-ES" sz="2800" b="1" dirty="0">
              <a:solidFill>
                <a:schemeClr val="bg1"/>
              </a:solidFill>
              <a:latin typeface="Bookman Old Style" pitchFamily="18" charset="0"/>
            </a:endParaRPr>
          </a:p>
        </p:txBody>
      </p:sp>
      <p:sp>
        <p:nvSpPr>
          <p:cNvPr id="5" name="4 CuadroTexto"/>
          <p:cNvSpPr txBox="1"/>
          <p:nvPr/>
        </p:nvSpPr>
        <p:spPr>
          <a:xfrm>
            <a:off x="-36512" y="-27383"/>
            <a:ext cx="2664296" cy="646331"/>
          </a:xfrm>
          <a:prstGeom prst="rect">
            <a:avLst/>
          </a:prstGeom>
          <a:solidFill>
            <a:srgbClr val="FFC000"/>
          </a:solidFill>
        </p:spPr>
        <p:txBody>
          <a:bodyPr wrap="square" rtlCol="0">
            <a:spAutoFit/>
          </a:bodyPr>
          <a:lstStyle/>
          <a:p>
            <a:pPr algn="ctr"/>
            <a:r>
              <a:rPr lang="es-ES" sz="3600" b="1" dirty="0" smtClean="0">
                <a:solidFill>
                  <a:schemeClr val="bg1"/>
                </a:solidFill>
                <a:latin typeface="Bookman Old Style" pitchFamily="18" charset="0"/>
              </a:rPr>
              <a:t>Maratón</a:t>
            </a:r>
            <a:endParaRPr lang="es-ES" sz="3600" b="1" dirty="0">
              <a:solidFill>
                <a:schemeClr val="bg1"/>
              </a:solidFill>
              <a:latin typeface="Bookman Old Style" pitchFamily="18" charset="0"/>
            </a:endParaRPr>
          </a:p>
        </p:txBody>
      </p:sp>
      <p:sp>
        <p:nvSpPr>
          <p:cNvPr id="6" name="5 Rectángulo"/>
          <p:cNvSpPr/>
          <p:nvPr/>
        </p:nvSpPr>
        <p:spPr>
          <a:xfrm>
            <a:off x="467544" y="5373216"/>
            <a:ext cx="1826141" cy="830997"/>
          </a:xfrm>
          <a:prstGeom prst="rect">
            <a:avLst/>
          </a:prstGeom>
          <a:solidFill>
            <a:schemeClr val="accent6"/>
          </a:solidFill>
        </p:spPr>
        <p:txBody>
          <a:bodyPr wrap="none">
            <a:spAutoFit/>
          </a:bodyPr>
          <a:lstStyle/>
          <a:p>
            <a:r>
              <a:rPr lang="es-ES" sz="2400" b="1" dirty="0">
                <a:solidFill>
                  <a:schemeClr val="bg1"/>
                </a:solidFill>
                <a:latin typeface="Bookman Old Style" pitchFamily="18" charset="0"/>
              </a:rPr>
              <a:t>Objetivos </a:t>
            </a:r>
            <a:endParaRPr lang="es-ES" sz="2400" b="1" dirty="0" smtClean="0">
              <a:solidFill>
                <a:schemeClr val="bg1"/>
              </a:solidFill>
              <a:latin typeface="Bookman Old Style" pitchFamily="18" charset="0"/>
            </a:endParaRPr>
          </a:p>
          <a:p>
            <a:r>
              <a:rPr lang="es-ES" sz="2400" b="1" dirty="0" smtClean="0">
                <a:solidFill>
                  <a:schemeClr val="bg1"/>
                </a:solidFill>
                <a:latin typeface="Bookman Old Style" pitchFamily="18" charset="0"/>
              </a:rPr>
              <a:t>didácticos</a:t>
            </a:r>
            <a:endParaRPr lang="es-ES" sz="2400" b="1" dirty="0">
              <a:solidFill>
                <a:schemeClr val="bg1"/>
              </a:solidFill>
              <a:latin typeface="Bookman Old Style" pitchFamily="18" charset="0"/>
            </a:endParaRPr>
          </a:p>
        </p:txBody>
      </p:sp>
      <p:sp>
        <p:nvSpPr>
          <p:cNvPr id="11" name="1 Título"/>
          <p:cNvSpPr>
            <a:spLocks noGrp="1"/>
          </p:cNvSpPr>
          <p:nvPr>
            <p:ph type="title"/>
          </p:nvPr>
        </p:nvSpPr>
        <p:spPr>
          <a:xfrm>
            <a:off x="0" y="764704"/>
            <a:ext cx="4499992" cy="360040"/>
          </a:xfrm>
          <a:solidFill>
            <a:schemeClr val="accent6"/>
          </a:solidFill>
        </p:spPr>
        <p:txBody>
          <a:bodyPr>
            <a:noAutofit/>
          </a:bodyPr>
          <a:lstStyle/>
          <a:p>
            <a:pPr algn="l"/>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Adaptación didáctica:</a:t>
            </a:r>
            <a:endParaRPr lang="es-ES" sz="2400" b="1" dirty="0">
              <a:solidFill>
                <a:schemeClr val="bg1"/>
              </a:solidFill>
              <a:latin typeface="Bookman Old Style" pitchFamily="18" charset="0"/>
            </a:endParaRPr>
          </a:p>
        </p:txBody>
      </p:sp>
      <p:sp>
        <p:nvSpPr>
          <p:cNvPr id="3" name="2 CuadroTexto"/>
          <p:cNvSpPr txBox="1"/>
          <p:nvPr/>
        </p:nvSpPr>
        <p:spPr>
          <a:xfrm>
            <a:off x="2411760" y="5099700"/>
            <a:ext cx="6336704" cy="1815882"/>
          </a:xfrm>
          <a:prstGeom prst="rect">
            <a:avLst/>
          </a:prstGeom>
          <a:noFill/>
        </p:spPr>
        <p:txBody>
          <a:bodyPr wrap="square" rtlCol="0">
            <a:spAutoFit/>
          </a:bodyPr>
          <a:lstStyle/>
          <a:p>
            <a:pPr marL="285750" indent="-285750">
              <a:buFont typeface="Arial" pitchFamily="34" charset="0"/>
              <a:buChar char="•"/>
            </a:pPr>
            <a:r>
              <a:rPr lang="es-ES" sz="1600" dirty="0" smtClean="0">
                <a:latin typeface="Bookman Old Style" pitchFamily="18" charset="0"/>
              </a:rPr>
              <a:t>Aprender  con y de los compañeros.</a:t>
            </a:r>
          </a:p>
          <a:p>
            <a:pPr marL="285750" indent="-285750">
              <a:buFont typeface="Arial" pitchFamily="34" charset="0"/>
              <a:buChar char="•"/>
            </a:pPr>
            <a:r>
              <a:rPr lang="es-ES" sz="1600" dirty="0" smtClean="0">
                <a:latin typeface="Bookman Old Style" pitchFamily="18" charset="0"/>
              </a:rPr>
              <a:t>Conocer nuevos aspectos relacionados con los conocimientos básicos y la cultura general de los países hispanos.</a:t>
            </a:r>
          </a:p>
          <a:p>
            <a:pPr marL="285750" indent="-285750">
              <a:buFont typeface="Arial" pitchFamily="34" charset="0"/>
              <a:buChar char="•"/>
            </a:pPr>
            <a:r>
              <a:rPr lang="es-ES" sz="1600" dirty="0" smtClean="0">
                <a:latin typeface="Bookman Old Style" pitchFamily="18" charset="0"/>
              </a:rPr>
              <a:t>Repasar </a:t>
            </a:r>
            <a:r>
              <a:rPr lang="es-ES" sz="1600" dirty="0">
                <a:latin typeface="Bookman Old Style" pitchFamily="18" charset="0"/>
              </a:rPr>
              <a:t>los diferentes </a:t>
            </a:r>
            <a:r>
              <a:rPr lang="es-ES" sz="1600" dirty="0" smtClean="0">
                <a:latin typeface="Bookman Old Style" pitchFamily="18" charset="0"/>
              </a:rPr>
              <a:t>temas del </a:t>
            </a:r>
            <a:r>
              <a:rPr lang="es-ES" sz="1600" dirty="0">
                <a:latin typeface="Bookman Old Style" pitchFamily="18" charset="0"/>
              </a:rPr>
              <a:t>currículo afianzando el vocabulario relacionado con ellos.</a:t>
            </a:r>
          </a:p>
          <a:p>
            <a:pPr marL="285750" indent="-285750" algn="just">
              <a:buFontTx/>
              <a:buChar char="-"/>
            </a:pPr>
            <a:endParaRPr lang="es-ES" sz="1600" dirty="0">
              <a:latin typeface="Bookman Old Style" pitchFamily="18" charset="0"/>
            </a:endParaRPr>
          </a:p>
        </p:txBody>
      </p:sp>
      <p:pic>
        <p:nvPicPr>
          <p:cNvPr id="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3728" y="1257529"/>
            <a:ext cx="5112568" cy="3611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29626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36512" y="-27383"/>
            <a:ext cx="3024336" cy="646331"/>
          </a:xfrm>
          <a:prstGeom prst="rect">
            <a:avLst/>
          </a:prstGeom>
          <a:solidFill>
            <a:srgbClr val="FF0000"/>
          </a:solidFill>
        </p:spPr>
        <p:txBody>
          <a:bodyPr wrap="square" rtlCol="0">
            <a:spAutoFit/>
          </a:bodyPr>
          <a:lstStyle/>
          <a:p>
            <a:pPr algn="ctr"/>
            <a:r>
              <a:rPr lang="es-ES" sz="3600" b="1" dirty="0" smtClean="0">
                <a:solidFill>
                  <a:schemeClr val="bg1"/>
                </a:solidFill>
                <a:latin typeface="Bookman Old Style" pitchFamily="18" charset="0"/>
              </a:rPr>
              <a:t>La Rayuela</a:t>
            </a:r>
            <a:endParaRPr lang="es-ES" sz="3600" b="1" dirty="0">
              <a:solidFill>
                <a:schemeClr val="bg1"/>
              </a:solidFill>
              <a:latin typeface="Bookman Old Style" pitchFamily="18" charset="0"/>
            </a:endParaRPr>
          </a:p>
        </p:txBody>
      </p:sp>
      <p:sp>
        <p:nvSpPr>
          <p:cNvPr id="8" name="1 Título"/>
          <p:cNvSpPr>
            <a:spLocks noGrp="1"/>
          </p:cNvSpPr>
          <p:nvPr>
            <p:ph type="title"/>
          </p:nvPr>
        </p:nvSpPr>
        <p:spPr>
          <a:xfrm>
            <a:off x="0" y="836712"/>
            <a:ext cx="2627784" cy="368036"/>
          </a:xfrm>
          <a:solidFill>
            <a:srgbClr val="FF6600"/>
          </a:solidFill>
        </p:spPr>
        <p:txBody>
          <a:bodyPr>
            <a:noAutofit/>
          </a:bodyPr>
          <a:lstStyle/>
          <a:p>
            <a:pPr algn="l"/>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Historia</a:t>
            </a:r>
            <a:endParaRPr lang="es-ES" sz="2400" b="1" dirty="0">
              <a:solidFill>
                <a:schemeClr val="bg1"/>
              </a:solidFill>
              <a:latin typeface="Bookman Old Style" pitchFamily="18" charset="0"/>
            </a:endParaRPr>
          </a:p>
        </p:txBody>
      </p:sp>
      <p:sp>
        <p:nvSpPr>
          <p:cNvPr id="9" name="8 CuadroTexto"/>
          <p:cNvSpPr txBox="1"/>
          <p:nvPr/>
        </p:nvSpPr>
        <p:spPr>
          <a:xfrm>
            <a:off x="0" y="2348880"/>
            <a:ext cx="2627784" cy="461665"/>
          </a:xfrm>
          <a:prstGeom prst="rect">
            <a:avLst/>
          </a:prstGeom>
          <a:solidFill>
            <a:srgbClr val="FF6600"/>
          </a:solidFill>
        </p:spPr>
        <p:txBody>
          <a:bodyPr wrap="square" rtlCol="0">
            <a:spAutoFit/>
          </a:bodyPr>
          <a:lstStyle/>
          <a:p>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 Desarrollo</a:t>
            </a:r>
            <a:endParaRPr lang="es-ES" dirty="0">
              <a:solidFill>
                <a:schemeClr val="bg1"/>
              </a:solidFill>
            </a:endParaRPr>
          </a:p>
        </p:txBody>
      </p:sp>
      <p:sp>
        <p:nvSpPr>
          <p:cNvPr id="7" name="6 CuadroTexto"/>
          <p:cNvSpPr txBox="1"/>
          <p:nvPr/>
        </p:nvSpPr>
        <p:spPr>
          <a:xfrm>
            <a:off x="4932040" y="-27384"/>
            <a:ext cx="4220344" cy="523220"/>
          </a:xfrm>
          <a:prstGeom prst="rect">
            <a:avLst/>
          </a:prstGeom>
          <a:solidFill>
            <a:srgbClr val="FF0000"/>
          </a:solidFill>
        </p:spPr>
        <p:txBody>
          <a:bodyPr wrap="square" rtlCol="0">
            <a:spAutoFit/>
          </a:bodyPr>
          <a:lstStyle/>
          <a:p>
            <a:pPr algn="r"/>
            <a:r>
              <a:rPr lang="es-ES" sz="2800" b="1" dirty="0" smtClean="0">
                <a:solidFill>
                  <a:schemeClr val="bg1"/>
                </a:solidFill>
                <a:latin typeface="Bookman Old Style" pitchFamily="18" charset="0"/>
              </a:rPr>
              <a:t>Juegos de motricidad </a:t>
            </a:r>
            <a:endParaRPr lang="es-ES" sz="2800" b="1" dirty="0">
              <a:solidFill>
                <a:schemeClr val="bg1"/>
              </a:solidFill>
              <a:latin typeface="Bookman Old Style" pitchFamily="18" charset="0"/>
            </a:endParaRPr>
          </a:p>
        </p:txBody>
      </p:sp>
      <p:sp>
        <p:nvSpPr>
          <p:cNvPr id="2" name="1 Rectángulo"/>
          <p:cNvSpPr/>
          <p:nvPr/>
        </p:nvSpPr>
        <p:spPr>
          <a:xfrm>
            <a:off x="323528" y="1268760"/>
            <a:ext cx="8208912" cy="923330"/>
          </a:xfrm>
          <a:prstGeom prst="rect">
            <a:avLst/>
          </a:prstGeom>
        </p:spPr>
        <p:txBody>
          <a:bodyPr wrap="square">
            <a:spAutoFit/>
          </a:bodyPr>
          <a:lstStyle/>
          <a:p>
            <a:pPr algn="just"/>
            <a:r>
              <a:rPr lang="es-ES" dirty="0">
                <a:latin typeface="Bookman Old Style" pitchFamily="18" charset="0"/>
              </a:rPr>
              <a:t>La rayuela llego a España </a:t>
            </a:r>
            <a:r>
              <a:rPr lang="es-ES" dirty="0" smtClean="0">
                <a:latin typeface="Bookman Old Style" pitchFamily="18" charset="0"/>
              </a:rPr>
              <a:t>con la </a:t>
            </a:r>
            <a:r>
              <a:rPr lang="es-ES" dirty="0">
                <a:latin typeface="Bookman Old Style" pitchFamily="18" charset="0"/>
              </a:rPr>
              <a:t>expansión del Imperio Romano </a:t>
            </a:r>
            <a:r>
              <a:rPr lang="es-ES" dirty="0" smtClean="0">
                <a:latin typeface="Bookman Old Style" pitchFamily="18" charset="0"/>
              </a:rPr>
              <a:t>gracias a la </a:t>
            </a:r>
            <a:r>
              <a:rPr lang="es-ES" dirty="0">
                <a:latin typeface="Bookman Old Style" pitchFamily="18" charset="0"/>
              </a:rPr>
              <a:t>construcción de vías que unieran el norte de Europa con los países mediterráneos y </a:t>
            </a:r>
            <a:r>
              <a:rPr lang="es-ES" dirty="0" smtClean="0">
                <a:latin typeface="Bookman Old Style" pitchFamily="18" charset="0"/>
              </a:rPr>
              <a:t>Asia (</a:t>
            </a:r>
            <a:r>
              <a:rPr lang="es-ES" dirty="0" err="1" smtClean="0">
                <a:latin typeface="Bookman Old Style" pitchFamily="18" charset="0"/>
              </a:rPr>
              <a:t>Yague</a:t>
            </a:r>
            <a:r>
              <a:rPr lang="es-ES" dirty="0" smtClean="0">
                <a:latin typeface="Bookman Old Style" pitchFamily="18" charset="0"/>
              </a:rPr>
              <a:t>, </a:t>
            </a:r>
            <a:r>
              <a:rPr lang="es-ES" dirty="0">
                <a:latin typeface="Bookman Old Style" pitchFamily="18" charset="0"/>
              </a:rPr>
              <a:t>2002</a:t>
            </a:r>
            <a:r>
              <a:rPr lang="es-ES" dirty="0" smtClean="0">
                <a:latin typeface="Bookman Old Style" pitchFamily="18" charset="0"/>
              </a:rPr>
              <a:t>).</a:t>
            </a:r>
            <a:endParaRPr lang="es-ES" dirty="0">
              <a:latin typeface="Bookman Old Style" pitchFamily="18" charset="0"/>
            </a:endParaRPr>
          </a:p>
        </p:txBody>
      </p:sp>
      <p:sp>
        <p:nvSpPr>
          <p:cNvPr id="3" name="2 Rectángulo"/>
          <p:cNvSpPr/>
          <p:nvPr/>
        </p:nvSpPr>
        <p:spPr>
          <a:xfrm>
            <a:off x="179512" y="2996952"/>
            <a:ext cx="5897076" cy="2862322"/>
          </a:xfrm>
          <a:prstGeom prst="rect">
            <a:avLst/>
          </a:prstGeom>
        </p:spPr>
        <p:txBody>
          <a:bodyPr wrap="square">
            <a:spAutoFit/>
          </a:bodyPr>
          <a:lstStyle/>
          <a:p>
            <a:pPr algn="just">
              <a:buFont typeface="Arial" pitchFamily="34" charset="0"/>
              <a:buChar char="•"/>
            </a:pPr>
            <a:r>
              <a:rPr lang="es-ES_tradnl" dirty="0" smtClean="0">
                <a:latin typeface="Bookman Old Style" pitchFamily="18" charset="0"/>
              </a:rPr>
              <a:t>Se </a:t>
            </a:r>
            <a:r>
              <a:rPr lang="es-ES_tradnl" dirty="0">
                <a:latin typeface="Bookman Old Style" pitchFamily="18" charset="0"/>
              </a:rPr>
              <a:t>dibuja en el suelo </a:t>
            </a:r>
            <a:r>
              <a:rPr lang="es-ES_tradnl" dirty="0" smtClean="0">
                <a:latin typeface="Bookman Old Style" pitchFamily="18" charset="0"/>
              </a:rPr>
              <a:t>una cuadrícula con </a:t>
            </a:r>
            <a:r>
              <a:rPr lang="es-ES_tradnl" dirty="0">
                <a:latin typeface="Bookman Old Style" pitchFamily="18" charset="0"/>
              </a:rPr>
              <a:t>diversas categorías. </a:t>
            </a:r>
            <a:endParaRPr lang="es-ES_tradnl" dirty="0" smtClean="0">
              <a:latin typeface="Bookman Old Style" pitchFamily="18" charset="0"/>
            </a:endParaRPr>
          </a:p>
          <a:p>
            <a:pPr algn="just">
              <a:buFont typeface="Arial" pitchFamily="34" charset="0"/>
              <a:buChar char="•"/>
            </a:pPr>
            <a:endParaRPr lang="es-ES_tradnl" dirty="0">
              <a:latin typeface="Bookman Old Style" pitchFamily="18" charset="0"/>
            </a:endParaRPr>
          </a:p>
          <a:p>
            <a:pPr algn="just">
              <a:buFont typeface="Arial" pitchFamily="34" charset="0"/>
              <a:buChar char="•"/>
            </a:pPr>
            <a:r>
              <a:rPr lang="es-ES" dirty="0" smtClean="0">
                <a:latin typeface="Bookman Old Style" pitchFamily="18" charset="0"/>
              </a:rPr>
              <a:t>El </a:t>
            </a:r>
            <a:r>
              <a:rPr lang="es-ES" dirty="0">
                <a:latin typeface="Bookman Old Style" pitchFamily="18" charset="0"/>
              </a:rPr>
              <a:t>jugador lanza una </a:t>
            </a:r>
            <a:r>
              <a:rPr lang="es-ES" dirty="0" smtClean="0">
                <a:latin typeface="Bookman Old Style" pitchFamily="18" charset="0"/>
              </a:rPr>
              <a:t>piedra hacia uno de los cuadrados, </a:t>
            </a:r>
            <a:r>
              <a:rPr lang="es-ES" dirty="0">
                <a:latin typeface="Bookman Old Style" pitchFamily="18" charset="0"/>
              </a:rPr>
              <a:t>irá saltando </a:t>
            </a:r>
            <a:r>
              <a:rPr lang="es-ES" dirty="0" smtClean="0">
                <a:latin typeface="Bookman Old Style" pitchFamily="18" charset="0"/>
              </a:rPr>
              <a:t>de </a:t>
            </a:r>
            <a:r>
              <a:rPr lang="es-ES" dirty="0">
                <a:latin typeface="Bookman Old Style" pitchFamily="18" charset="0"/>
              </a:rPr>
              <a:t>casilla en </a:t>
            </a:r>
            <a:r>
              <a:rPr lang="es-ES" dirty="0" smtClean="0">
                <a:latin typeface="Bookman Old Style" pitchFamily="18" charset="0"/>
              </a:rPr>
              <a:t>casilla a la pata coja, intentando coger la piedra sin caerse ni pisar las rayas.</a:t>
            </a:r>
          </a:p>
          <a:p>
            <a:pPr algn="just">
              <a:buFont typeface="Arial" pitchFamily="34" charset="0"/>
              <a:buChar char="•"/>
            </a:pPr>
            <a:endParaRPr lang="es-ES" dirty="0" smtClean="0">
              <a:latin typeface="Bookman Old Style" pitchFamily="18" charset="0"/>
            </a:endParaRPr>
          </a:p>
          <a:p>
            <a:pPr algn="just">
              <a:buFont typeface="Arial" pitchFamily="34" charset="0"/>
              <a:buChar char="•"/>
            </a:pPr>
            <a:r>
              <a:rPr lang="es-ES" dirty="0" smtClean="0">
                <a:latin typeface="Bookman Old Style" pitchFamily="18" charset="0"/>
              </a:rPr>
              <a:t> </a:t>
            </a:r>
            <a:r>
              <a:rPr lang="es-ES" dirty="0">
                <a:latin typeface="Bookman Old Style" pitchFamily="18" charset="0"/>
              </a:rPr>
              <a:t>Cuando el jugador llega a las últimas dos casillas, se da la vuelta y regresa </a:t>
            </a:r>
            <a:r>
              <a:rPr lang="es-ES" dirty="0" smtClean="0">
                <a:latin typeface="Bookman Old Style" pitchFamily="18" charset="0"/>
              </a:rPr>
              <a:t>con la piedra.</a:t>
            </a:r>
          </a:p>
        </p:txBody>
      </p:sp>
      <p:pic>
        <p:nvPicPr>
          <p:cNvPr id="2050" name="Picture 2" descr="C:\Documents and Settings\Flori\Mis documentos\Mis imágenes\Nueva carpeta\Inglaterra 75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3021017"/>
            <a:ext cx="2304209" cy="307227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32191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3249915" y="4437112"/>
            <a:ext cx="1826141" cy="830997"/>
          </a:xfrm>
          <a:prstGeom prst="rect">
            <a:avLst/>
          </a:prstGeom>
          <a:solidFill>
            <a:srgbClr val="FF6600"/>
          </a:solidFill>
        </p:spPr>
        <p:txBody>
          <a:bodyPr wrap="none">
            <a:spAutoFit/>
          </a:bodyPr>
          <a:lstStyle/>
          <a:p>
            <a:pPr algn="ctr"/>
            <a:r>
              <a:rPr lang="es-ES" sz="2400" b="1" dirty="0">
                <a:solidFill>
                  <a:schemeClr val="bg1"/>
                </a:solidFill>
                <a:latin typeface="Bookman Old Style" pitchFamily="18" charset="0"/>
              </a:rPr>
              <a:t>Objetivos </a:t>
            </a:r>
            <a:endParaRPr lang="es-ES" sz="2400" b="1" dirty="0" smtClean="0">
              <a:solidFill>
                <a:schemeClr val="bg1"/>
              </a:solidFill>
              <a:latin typeface="Bookman Old Style" pitchFamily="18" charset="0"/>
            </a:endParaRPr>
          </a:p>
          <a:p>
            <a:pPr algn="ctr"/>
            <a:r>
              <a:rPr lang="es-ES" sz="2400" b="1" dirty="0" smtClean="0">
                <a:solidFill>
                  <a:schemeClr val="bg1"/>
                </a:solidFill>
                <a:latin typeface="Bookman Old Style" pitchFamily="18" charset="0"/>
              </a:rPr>
              <a:t>didácticos</a:t>
            </a:r>
            <a:endParaRPr lang="es-ES" sz="2400" b="1" dirty="0">
              <a:solidFill>
                <a:schemeClr val="bg1"/>
              </a:solidFill>
              <a:latin typeface="Bookman Old Style" pitchFamily="18" charset="0"/>
            </a:endParaRPr>
          </a:p>
        </p:txBody>
      </p:sp>
      <p:sp>
        <p:nvSpPr>
          <p:cNvPr id="11" name="1 Título"/>
          <p:cNvSpPr>
            <a:spLocks noGrp="1"/>
          </p:cNvSpPr>
          <p:nvPr>
            <p:ph type="title"/>
          </p:nvPr>
        </p:nvSpPr>
        <p:spPr>
          <a:xfrm>
            <a:off x="0" y="908720"/>
            <a:ext cx="4499992" cy="360040"/>
          </a:xfrm>
          <a:solidFill>
            <a:srgbClr val="FF6600"/>
          </a:solidFill>
        </p:spPr>
        <p:txBody>
          <a:bodyPr>
            <a:noAutofit/>
          </a:bodyPr>
          <a:lstStyle/>
          <a:p>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Adaptación didáctica</a:t>
            </a:r>
            <a:endParaRPr lang="es-ES" sz="2400" b="1" dirty="0">
              <a:solidFill>
                <a:schemeClr val="bg1"/>
              </a:solidFill>
              <a:latin typeface="Bookman Old Style" pitchFamily="18" charset="0"/>
            </a:endParaRPr>
          </a:p>
        </p:txBody>
      </p:sp>
      <p:sp>
        <p:nvSpPr>
          <p:cNvPr id="7" name="6 CuadroTexto"/>
          <p:cNvSpPr txBox="1"/>
          <p:nvPr/>
        </p:nvSpPr>
        <p:spPr>
          <a:xfrm>
            <a:off x="-36512" y="-27383"/>
            <a:ext cx="3024336" cy="646331"/>
          </a:xfrm>
          <a:prstGeom prst="rect">
            <a:avLst/>
          </a:prstGeom>
          <a:solidFill>
            <a:srgbClr val="FF0000"/>
          </a:solidFill>
        </p:spPr>
        <p:txBody>
          <a:bodyPr wrap="square" rtlCol="0">
            <a:spAutoFit/>
          </a:bodyPr>
          <a:lstStyle/>
          <a:p>
            <a:pPr algn="ctr"/>
            <a:r>
              <a:rPr lang="es-ES" sz="3600" b="1" dirty="0" smtClean="0">
                <a:solidFill>
                  <a:schemeClr val="bg1"/>
                </a:solidFill>
                <a:latin typeface="Bookman Old Style" pitchFamily="18" charset="0"/>
              </a:rPr>
              <a:t>La Rayuela</a:t>
            </a:r>
            <a:endParaRPr lang="es-ES" sz="3600" b="1" dirty="0">
              <a:solidFill>
                <a:schemeClr val="bg1"/>
              </a:solidFill>
              <a:latin typeface="Bookman Old Style" pitchFamily="18" charset="0"/>
            </a:endParaRPr>
          </a:p>
        </p:txBody>
      </p:sp>
      <p:sp>
        <p:nvSpPr>
          <p:cNvPr id="8" name="7 CuadroTexto"/>
          <p:cNvSpPr txBox="1"/>
          <p:nvPr/>
        </p:nvSpPr>
        <p:spPr>
          <a:xfrm>
            <a:off x="4932040" y="-27384"/>
            <a:ext cx="4220344" cy="523220"/>
          </a:xfrm>
          <a:prstGeom prst="rect">
            <a:avLst/>
          </a:prstGeom>
          <a:solidFill>
            <a:srgbClr val="FF0000"/>
          </a:solidFill>
        </p:spPr>
        <p:txBody>
          <a:bodyPr wrap="square" rtlCol="0">
            <a:spAutoFit/>
          </a:bodyPr>
          <a:lstStyle/>
          <a:p>
            <a:pPr algn="r"/>
            <a:r>
              <a:rPr lang="es-ES" sz="2800" b="1" dirty="0" smtClean="0">
                <a:solidFill>
                  <a:schemeClr val="bg1"/>
                </a:solidFill>
                <a:latin typeface="Bookman Old Style" pitchFamily="18" charset="0"/>
              </a:rPr>
              <a:t>Juegos de motricidad </a:t>
            </a:r>
            <a:endParaRPr lang="es-ES" sz="2800" b="1" dirty="0">
              <a:solidFill>
                <a:schemeClr val="bg1"/>
              </a:solidFill>
              <a:latin typeface="Bookman Old Style" pitchFamily="18" charset="0"/>
            </a:endParaRPr>
          </a:p>
        </p:txBody>
      </p:sp>
      <p:sp>
        <p:nvSpPr>
          <p:cNvPr id="2" name="1 Rectángulo"/>
          <p:cNvSpPr/>
          <p:nvPr/>
        </p:nvSpPr>
        <p:spPr>
          <a:xfrm>
            <a:off x="5436096" y="4077073"/>
            <a:ext cx="3456384" cy="2862322"/>
          </a:xfrm>
          <a:prstGeom prst="rect">
            <a:avLst/>
          </a:prstGeom>
        </p:spPr>
        <p:txBody>
          <a:bodyPr wrap="square">
            <a:spAutoFit/>
          </a:bodyPr>
          <a:lstStyle/>
          <a:p>
            <a:pPr marL="285750" indent="-285750">
              <a:buFont typeface="Arial" pitchFamily="34" charset="0"/>
              <a:buChar char="•"/>
            </a:pPr>
            <a:r>
              <a:rPr lang="es-ES" dirty="0">
                <a:latin typeface="Bookman Old Style" pitchFamily="18" charset="0"/>
              </a:rPr>
              <a:t>Desarrollar la coordinación </a:t>
            </a:r>
            <a:r>
              <a:rPr lang="es-ES" dirty="0" err="1" smtClean="0">
                <a:latin typeface="Bookman Old Style" pitchFamily="18" charset="0"/>
              </a:rPr>
              <a:t>visomotora</a:t>
            </a:r>
            <a:endParaRPr lang="es-ES" dirty="0" smtClean="0">
              <a:latin typeface="Bookman Old Style" pitchFamily="18" charset="0"/>
            </a:endParaRPr>
          </a:p>
          <a:p>
            <a:pPr marL="285750" indent="-285750">
              <a:buFont typeface="Arial" pitchFamily="34" charset="0"/>
              <a:buChar char="•"/>
            </a:pPr>
            <a:endParaRPr lang="es-ES" dirty="0">
              <a:latin typeface="Bookman Old Style" pitchFamily="18" charset="0"/>
            </a:endParaRPr>
          </a:p>
          <a:p>
            <a:pPr marL="285750" indent="-285750">
              <a:buFont typeface="Arial" pitchFamily="34" charset="0"/>
              <a:buChar char="•"/>
            </a:pPr>
            <a:r>
              <a:rPr lang="es-ES" dirty="0">
                <a:latin typeface="Bookman Old Style" pitchFamily="18" charset="0"/>
              </a:rPr>
              <a:t>Fomentar el </a:t>
            </a:r>
            <a:r>
              <a:rPr lang="es-ES" dirty="0" smtClean="0">
                <a:latin typeface="Bookman Old Style" pitchFamily="18" charset="0"/>
              </a:rPr>
              <a:t>trabajo </a:t>
            </a:r>
            <a:r>
              <a:rPr lang="es-ES" dirty="0">
                <a:latin typeface="Bookman Old Style" pitchFamily="18" charset="0"/>
              </a:rPr>
              <a:t>en equipo </a:t>
            </a:r>
            <a:endParaRPr lang="es-ES" dirty="0" smtClean="0">
              <a:latin typeface="Bookman Old Style" pitchFamily="18" charset="0"/>
            </a:endParaRPr>
          </a:p>
          <a:p>
            <a:pPr marL="285750" indent="-285750">
              <a:buFont typeface="Arial" pitchFamily="34" charset="0"/>
              <a:buChar char="•"/>
            </a:pPr>
            <a:endParaRPr lang="es-ES" dirty="0">
              <a:latin typeface="Bookman Old Style" pitchFamily="18" charset="0"/>
            </a:endParaRPr>
          </a:p>
          <a:p>
            <a:pPr marL="285750" indent="-285750">
              <a:buFont typeface="Arial" pitchFamily="34" charset="0"/>
              <a:buChar char="•"/>
            </a:pPr>
            <a:r>
              <a:rPr lang="es-ES" dirty="0" smtClean="0">
                <a:latin typeface="Bookman Old Style" pitchFamily="18" charset="0"/>
              </a:rPr>
              <a:t>Trabajar </a:t>
            </a:r>
            <a:r>
              <a:rPr lang="es-ES" dirty="0">
                <a:latin typeface="Bookman Old Style" pitchFamily="18" charset="0"/>
              </a:rPr>
              <a:t>la pronunciación y entonación de palabras </a:t>
            </a:r>
            <a:r>
              <a:rPr lang="es-ES" dirty="0" smtClean="0">
                <a:latin typeface="Bookman Old Style" pitchFamily="18" charset="0"/>
              </a:rPr>
              <a:t>y frases</a:t>
            </a:r>
            <a:r>
              <a:rPr lang="es-ES" dirty="0">
                <a:latin typeface="Bookman Old Style" pitchFamily="18" charset="0"/>
              </a:rPr>
              <a:t>.  </a:t>
            </a:r>
          </a:p>
          <a:p>
            <a:pPr marL="285750" indent="-285750">
              <a:buFontTx/>
              <a:buChar char="-"/>
            </a:pPr>
            <a:endParaRPr lang="es-ES" dirty="0"/>
          </a:p>
        </p:txBody>
      </p:sp>
      <p:sp>
        <p:nvSpPr>
          <p:cNvPr id="3" name="2 Rectángulo"/>
          <p:cNvSpPr/>
          <p:nvPr/>
        </p:nvSpPr>
        <p:spPr>
          <a:xfrm>
            <a:off x="323528" y="1484784"/>
            <a:ext cx="4752528" cy="2308324"/>
          </a:xfrm>
          <a:prstGeom prst="rect">
            <a:avLst/>
          </a:prstGeom>
        </p:spPr>
        <p:txBody>
          <a:bodyPr wrap="square">
            <a:spAutoFit/>
          </a:bodyPr>
          <a:lstStyle/>
          <a:p>
            <a:pPr>
              <a:buFont typeface="Arial" pitchFamily="34" charset="0"/>
              <a:buChar char="•"/>
            </a:pPr>
            <a:r>
              <a:rPr lang="es-ES" dirty="0" smtClean="0">
                <a:latin typeface="Bookman Old Style" pitchFamily="18" charset="0"/>
              </a:rPr>
              <a:t>Dos equipos: un representante de cada equipo recogerá  la piedra.</a:t>
            </a:r>
          </a:p>
          <a:p>
            <a:endParaRPr lang="es-ES" dirty="0">
              <a:latin typeface="Bookman Old Style" pitchFamily="18" charset="0"/>
            </a:endParaRPr>
          </a:p>
          <a:p>
            <a:pPr>
              <a:buFont typeface="Arial" pitchFamily="34" charset="0"/>
              <a:buChar char="•"/>
            </a:pPr>
            <a:r>
              <a:rPr lang="es-ES" dirty="0">
                <a:latin typeface="Bookman Old Style" pitchFamily="18" charset="0"/>
              </a:rPr>
              <a:t>Para conseguir puntos deben contestar </a:t>
            </a:r>
            <a:r>
              <a:rPr lang="es-ES" dirty="0" smtClean="0">
                <a:latin typeface="Bookman Old Style" pitchFamily="18" charset="0"/>
              </a:rPr>
              <a:t> correctamente </a:t>
            </a:r>
            <a:r>
              <a:rPr lang="es-ES" dirty="0">
                <a:latin typeface="Bookman Old Style" pitchFamily="18" charset="0"/>
              </a:rPr>
              <a:t>a </a:t>
            </a:r>
            <a:r>
              <a:rPr lang="es-ES" dirty="0" smtClean="0">
                <a:latin typeface="Bookman Old Style" pitchFamily="18" charset="0"/>
              </a:rPr>
              <a:t>las preguntas se </a:t>
            </a:r>
            <a:r>
              <a:rPr lang="es-ES" dirty="0">
                <a:latin typeface="Bookman Old Style" pitchFamily="18" charset="0"/>
              </a:rPr>
              <a:t>les </a:t>
            </a:r>
            <a:r>
              <a:rPr lang="es-ES" dirty="0" smtClean="0">
                <a:latin typeface="Bookman Old Style" pitchFamily="18" charset="0"/>
              </a:rPr>
              <a:t>hará según el cuadrante en el que caiga la piedra (gramática, geografía, deporte…).</a:t>
            </a:r>
            <a:endParaRPr lang="es-ES" dirty="0">
              <a:latin typeface="Bookman Old Style" pitchFamily="18" charset="0"/>
            </a:endParaRPr>
          </a:p>
        </p:txBody>
      </p:sp>
      <p:sp>
        <p:nvSpPr>
          <p:cNvPr id="9" name="8 CuadroTexto"/>
          <p:cNvSpPr txBox="1"/>
          <p:nvPr/>
        </p:nvSpPr>
        <p:spPr>
          <a:xfrm>
            <a:off x="539552" y="4077073"/>
            <a:ext cx="2232248" cy="1569660"/>
          </a:xfrm>
          <a:prstGeom prst="rect">
            <a:avLst/>
          </a:prstGeom>
          <a:solidFill>
            <a:schemeClr val="accent6">
              <a:lumMod val="40000"/>
              <a:lumOff val="60000"/>
            </a:schemeClr>
          </a:solidFill>
          <a:ln>
            <a:solidFill>
              <a:srgbClr val="FF6600"/>
            </a:solidFill>
          </a:ln>
        </p:spPr>
        <p:txBody>
          <a:bodyPr wrap="square" rtlCol="0">
            <a:spAutoFit/>
          </a:bodyPr>
          <a:lstStyle/>
          <a:p>
            <a:pPr algn="ctr"/>
            <a:r>
              <a:rPr lang="es-ES" sz="1600" b="1" u="sng" dirty="0" smtClean="0">
                <a:latin typeface="Bookman Old Style" pitchFamily="18" charset="0"/>
              </a:rPr>
              <a:t>Materiales necesarios</a:t>
            </a:r>
            <a:r>
              <a:rPr lang="es-ES" sz="1600" u="sng" dirty="0" smtClean="0">
                <a:latin typeface="Bookman Old Style" pitchFamily="18" charset="0"/>
              </a:rPr>
              <a:t>:</a:t>
            </a:r>
          </a:p>
          <a:p>
            <a:pPr algn="ctr"/>
            <a:endParaRPr lang="es-ES" sz="1600" u="sng" dirty="0" smtClean="0">
              <a:latin typeface="Bookman Old Style" pitchFamily="18" charset="0"/>
            </a:endParaRPr>
          </a:p>
          <a:p>
            <a:pPr lvl="1" algn="just">
              <a:buFont typeface="Arial" pitchFamily="34" charset="0"/>
              <a:buChar char="•"/>
            </a:pPr>
            <a:r>
              <a:rPr lang="es-ES" sz="1600" dirty="0" smtClean="0">
                <a:latin typeface="Bookman Old Style" pitchFamily="18" charset="0"/>
              </a:rPr>
              <a:t>Una tiza</a:t>
            </a:r>
            <a:endParaRPr lang="es-ES" sz="1600" dirty="0">
              <a:latin typeface="Bookman Old Style" pitchFamily="18" charset="0"/>
            </a:endParaRPr>
          </a:p>
          <a:p>
            <a:pPr lvl="1" algn="just">
              <a:buFont typeface="Arial" pitchFamily="34" charset="0"/>
              <a:buChar char="•"/>
            </a:pPr>
            <a:r>
              <a:rPr lang="es-ES" sz="1600" dirty="0" smtClean="0">
                <a:latin typeface="Bookman Old Style" pitchFamily="18" charset="0"/>
              </a:rPr>
              <a:t>Una </a:t>
            </a:r>
            <a:r>
              <a:rPr lang="es-ES" sz="1600" dirty="0">
                <a:latin typeface="Bookman Old Style" pitchFamily="18" charset="0"/>
              </a:rPr>
              <a:t>piedra</a:t>
            </a:r>
          </a:p>
          <a:p>
            <a:pPr algn="ctr"/>
            <a:endParaRPr lang="es-ES" sz="1600" dirty="0">
              <a:latin typeface="Bookman Old Style" pitchFamily="18" charset="0"/>
            </a:endParaRPr>
          </a:p>
        </p:txBody>
      </p:sp>
      <p:pic>
        <p:nvPicPr>
          <p:cNvPr id="1026" name="Picture 2" descr="C:\Documents and Settings\Flori\Mis documentos\Mis imágenes\Nueva carpeta\Inglaterra 74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2160" y="514109"/>
            <a:ext cx="2525719" cy="33676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55602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36512" y="-27383"/>
            <a:ext cx="3672408" cy="646331"/>
          </a:xfrm>
          <a:prstGeom prst="rect">
            <a:avLst/>
          </a:prstGeom>
          <a:solidFill>
            <a:srgbClr val="FF0000"/>
          </a:solidFill>
        </p:spPr>
        <p:txBody>
          <a:bodyPr wrap="square" rtlCol="0">
            <a:spAutoFit/>
          </a:bodyPr>
          <a:lstStyle/>
          <a:p>
            <a:pPr algn="ctr"/>
            <a:r>
              <a:rPr lang="es-ES" sz="3600" b="1" dirty="0" smtClean="0">
                <a:solidFill>
                  <a:schemeClr val="bg1"/>
                </a:solidFill>
                <a:latin typeface="Bookman Old Style" pitchFamily="18" charset="0"/>
              </a:rPr>
              <a:t>Pasar el aro</a:t>
            </a:r>
            <a:endParaRPr lang="es-ES" sz="3600" b="1" dirty="0">
              <a:solidFill>
                <a:schemeClr val="bg1"/>
              </a:solidFill>
              <a:latin typeface="Bookman Old Style" pitchFamily="18" charset="0"/>
            </a:endParaRPr>
          </a:p>
        </p:txBody>
      </p:sp>
      <p:sp>
        <p:nvSpPr>
          <p:cNvPr id="8" name="1 Título"/>
          <p:cNvSpPr>
            <a:spLocks noGrp="1"/>
          </p:cNvSpPr>
          <p:nvPr>
            <p:ph type="title"/>
          </p:nvPr>
        </p:nvSpPr>
        <p:spPr>
          <a:xfrm>
            <a:off x="0" y="908720"/>
            <a:ext cx="2627784" cy="368036"/>
          </a:xfrm>
          <a:solidFill>
            <a:srgbClr val="FF6600"/>
          </a:solidFill>
        </p:spPr>
        <p:txBody>
          <a:bodyPr>
            <a:noAutofit/>
          </a:bodyPr>
          <a:lstStyle/>
          <a:p>
            <a:pPr algn="l"/>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Historia</a:t>
            </a:r>
            <a:endParaRPr lang="es-ES" sz="2400" b="1" dirty="0">
              <a:solidFill>
                <a:schemeClr val="bg1"/>
              </a:solidFill>
              <a:latin typeface="Bookman Old Style" pitchFamily="18" charset="0"/>
            </a:endParaRPr>
          </a:p>
        </p:txBody>
      </p:sp>
      <p:sp>
        <p:nvSpPr>
          <p:cNvPr id="9" name="8 CuadroTexto"/>
          <p:cNvSpPr txBox="1"/>
          <p:nvPr/>
        </p:nvSpPr>
        <p:spPr>
          <a:xfrm>
            <a:off x="0" y="2247255"/>
            <a:ext cx="2627784" cy="461665"/>
          </a:xfrm>
          <a:prstGeom prst="rect">
            <a:avLst/>
          </a:prstGeom>
          <a:solidFill>
            <a:srgbClr val="FF6600"/>
          </a:solidFill>
        </p:spPr>
        <p:txBody>
          <a:bodyPr wrap="square" rtlCol="0">
            <a:spAutoFit/>
          </a:bodyPr>
          <a:lstStyle/>
          <a:p>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 Desarrollo</a:t>
            </a:r>
            <a:endParaRPr lang="es-ES" dirty="0">
              <a:solidFill>
                <a:schemeClr val="bg1"/>
              </a:solidFill>
            </a:endParaRPr>
          </a:p>
        </p:txBody>
      </p:sp>
      <p:sp>
        <p:nvSpPr>
          <p:cNvPr id="7" name="6 CuadroTexto"/>
          <p:cNvSpPr txBox="1"/>
          <p:nvPr/>
        </p:nvSpPr>
        <p:spPr>
          <a:xfrm>
            <a:off x="4932040" y="-27384"/>
            <a:ext cx="4220344" cy="523220"/>
          </a:xfrm>
          <a:prstGeom prst="rect">
            <a:avLst/>
          </a:prstGeom>
          <a:solidFill>
            <a:srgbClr val="FF0000"/>
          </a:solidFill>
        </p:spPr>
        <p:txBody>
          <a:bodyPr wrap="square" rtlCol="0">
            <a:spAutoFit/>
          </a:bodyPr>
          <a:lstStyle/>
          <a:p>
            <a:pPr algn="r"/>
            <a:r>
              <a:rPr lang="es-ES" sz="2800" b="1" dirty="0" smtClean="0">
                <a:solidFill>
                  <a:schemeClr val="bg1"/>
                </a:solidFill>
                <a:latin typeface="Bookman Old Style" pitchFamily="18" charset="0"/>
              </a:rPr>
              <a:t>Juegos de motricidad </a:t>
            </a:r>
            <a:endParaRPr lang="es-ES" sz="2800" b="1" dirty="0">
              <a:solidFill>
                <a:schemeClr val="bg1"/>
              </a:solidFill>
              <a:latin typeface="Bookman Old Style" pitchFamily="18" charset="0"/>
            </a:endParaRPr>
          </a:p>
        </p:txBody>
      </p:sp>
      <p:sp>
        <p:nvSpPr>
          <p:cNvPr id="2" name="1 Rectángulo"/>
          <p:cNvSpPr/>
          <p:nvPr/>
        </p:nvSpPr>
        <p:spPr>
          <a:xfrm>
            <a:off x="395536" y="1414517"/>
            <a:ext cx="6840760" cy="460767"/>
          </a:xfrm>
          <a:prstGeom prst="rect">
            <a:avLst/>
          </a:prstGeom>
        </p:spPr>
        <p:txBody>
          <a:bodyPr wrap="square">
            <a:spAutoFit/>
          </a:bodyPr>
          <a:lstStyle/>
          <a:p>
            <a:pPr>
              <a:lnSpc>
                <a:spcPct val="150000"/>
              </a:lnSpc>
            </a:pPr>
            <a:r>
              <a:rPr lang="es-ES" dirty="0" smtClean="0">
                <a:latin typeface="Bookman Old Style" pitchFamily="18" charset="0"/>
              </a:rPr>
              <a:t>Juego típico de El Salvador, de origen desconocido.</a:t>
            </a:r>
            <a:endParaRPr lang="es-ES" dirty="0">
              <a:latin typeface="Bookman Old Style" pitchFamily="18" charset="0"/>
            </a:endParaRPr>
          </a:p>
        </p:txBody>
      </p:sp>
      <p:pic>
        <p:nvPicPr>
          <p:cNvPr id="11" name="10 Imagen" descr="IMG_20140507_225935.jpg"/>
          <p:cNvPicPr>
            <a:picLocks noChangeAspect="1"/>
          </p:cNvPicPr>
          <p:nvPr/>
        </p:nvPicPr>
        <p:blipFill>
          <a:blip r:embed="rId3" cstate="print"/>
          <a:srcRect l="9073" t="8248" r="8033"/>
          <a:stretch>
            <a:fillRect/>
          </a:stretch>
        </p:blipFill>
        <p:spPr>
          <a:xfrm>
            <a:off x="5436096" y="3427622"/>
            <a:ext cx="3471319" cy="2881698"/>
          </a:xfrm>
          <a:prstGeom prst="rect">
            <a:avLst/>
          </a:prstGeom>
          <a:ln>
            <a:noFill/>
          </a:ln>
          <a:effectLst>
            <a:softEdge rad="112500"/>
          </a:effectLst>
        </p:spPr>
      </p:pic>
      <p:sp>
        <p:nvSpPr>
          <p:cNvPr id="12" name="11 Rectángulo"/>
          <p:cNvSpPr/>
          <p:nvPr/>
        </p:nvSpPr>
        <p:spPr>
          <a:xfrm>
            <a:off x="467544" y="2924944"/>
            <a:ext cx="4824536" cy="2031325"/>
          </a:xfrm>
          <a:prstGeom prst="rect">
            <a:avLst/>
          </a:prstGeom>
        </p:spPr>
        <p:txBody>
          <a:bodyPr wrap="square">
            <a:spAutoFit/>
          </a:bodyPr>
          <a:lstStyle/>
          <a:p>
            <a:r>
              <a:rPr lang="es-ES" b="1" dirty="0" smtClean="0">
                <a:latin typeface="Bookman Old Style" pitchFamily="18" charset="0"/>
              </a:rPr>
              <a:t>Material: </a:t>
            </a:r>
            <a:r>
              <a:rPr lang="es-ES" dirty="0" smtClean="0">
                <a:latin typeface="Bookman Old Style" pitchFamily="18" charset="0"/>
              </a:rPr>
              <a:t>aros de igual o distinto tamaño.</a:t>
            </a:r>
          </a:p>
          <a:p>
            <a:endParaRPr lang="es-ES" b="1" dirty="0" smtClean="0">
              <a:latin typeface="Bookman Old Style" pitchFamily="18" charset="0"/>
            </a:endParaRPr>
          </a:p>
          <a:p>
            <a:r>
              <a:rPr lang="es-ES" b="1" dirty="0" smtClean="0">
                <a:latin typeface="Bookman Old Style" pitchFamily="18" charset="0"/>
              </a:rPr>
              <a:t>Finalidad principal: </a:t>
            </a:r>
            <a:r>
              <a:rPr lang="es-ES" dirty="0" smtClean="0">
                <a:latin typeface="Bookman Old Style" pitchFamily="18" charset="0"/>
              </a:rPr>
              <a:t>Los participantes forman un corro y han de pasar el aro sin soltar las manos hasta conseguir dar una vuelta completa.</a:t>
            </a:r>
          </a:p>
        </p:txBody>
      </p:sp>
    </p:spTree>
    <p:extLst>
      <p:ext uri="{BB962C8B-B14F-4D97-AF65-F5344CB8AC3E}">
        <p14:creationId xmlns:p14="http://schemas.microsoft.com/office/powerpoint/2010/main" val="25563455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971600" y="5013176"/>
            <a:ext cx="1826141" cy="830997"/>
          </a:xfrm>
          <a:prstGeom prst="rect">
            <a:avLst/>
          </a:prstGeom>
          <a:solidFill>
            <a:srgbClr val="FF6600"/>
          </a:solidFill>
        </p:spPr>
        <p:txBody>
          <a:bodyPr wrap="none">
            <a:spAutoFit/>
          </a:bodyPr>
          <a:lstStyle/>
          <a:p>
            <a:r>
              <a:rPr lang="es-ES" sz="2400" b="1" dirty="0">
                <a:solidFill>
                  <a:schemeClr val="bg1"/>
                </a:solidFill>
                <a:latin typeface="Bookman Old Style" pitchFamily="18" charset="0"/>
              </a:rPr>
              <a:t>Objetivos </a:t>
            </a:r>
            <a:endParaRPr lang="es-ES" sz="2400" b="1" dirty="0" smtClean="0">
              <a:solidFill>
                <a:schemeClr val="bg1"/>
              </a:solidFill>
              <a:latin typeface="Bookman Old Style" pitchFamily="18" charset="0"/>
            </a:endParaRPr>
          </a:p>
          <a:p>
            <a:r>
              <a:rPr lang="es-ES" sz="2400" b="1" dirty="0" smtClean="0">
                <a:solidFill>
                  <a:schemeClr val="bg1"/>
                </a:solidFill>
                <a:latin typeface="Bookman Old Style" pitchFamily="18" charset="0"/>
              </a:rPr>
              <a:t>didácticos</a:t>
            </a:r>
            <a:endParaRPr lang="es-ES" sz="2400" b="1" dirty="0">
              <a:solidFill>
                <a:schemeClr val="bg1"/>
              </a:solidFill>
              <a:latin typeface="Bookman Old Style" pitchFamily="18" charset="0"/>
            </a:endParaRPr>
          </a:p>
        </p:txBody>
      </p:sp>
      <p:sp>
        <p:nvSpPr>
          <p:cNvPr id="11" name="1 Título"/>
          <p:cNvSpPr>
            <a:spLocks noGrp="1"/>
          </p:cNvSpPr>
          <p:nvPr>
            <p:ph type="title"/>
          </p:nvPr>
        </p:nvSpPr>
        <p:spPr>
          <a:xfrm>
            <a:off x="0" y="908720"/>
            <a:ext cx="4499992" cy="360040"/>
          </a:xfrm>
          <a:solidFill>
            <a:srgbClr val="FF6600"/>
          </a:solidFill>
        </p:spPr>
        <p:txBody>
          <a:bodyPr>
            <a:noAutofit/>
          </a:bodyPr>
          <a:lstStyle/>
          <a:p>
            <a:pPr algn="l"/>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Adaptación didáctica:</a:t>
            </a:r>
            <a:endParaRPr lang="es-ES" sz="2400" b="1" dirty="0">
              <a:solidFill>
                <a:schemeClr val="bg1"/>
              </a:solidFill>
              <a:latin typeface="Bookman Old Style" pitchFamily="18" charset="0"/>
            </a:endParaRPr>
          </a:p>
        </p:txBody>
      </p:sp>
      <p:sp>
        <p:nvSpPr>
          <p:cNvPr id="8" name="7 CuadroTexto"/>
          <p:cNvSpPr txBox="1"/>
          <p:nvPr/>
        </p:nvSpPr>
        <p:spPr>
          <a:xfrm>
            <a:off x="4932040" y="-27384"/>
            <a:ext cx="4220344" cy="523220"/>
          </a:xfrm>
          <a:prstGeom prst="rect">
            <a:avLst/>
          </a:prstGeom>
          <a:solidFill>
            <a:srgbClr val="FF0000"/>
          </a:solidFill>
        </p:spPr>
        <p:txBody>
          <a:bodyPr wrap="square" rtlCol="0">
            <a:spAutoFit/>
          </a:bodyPr>
          <a:lstStyle/>
          <a:p>
            <a:pPr algn="r"/>
            <a:r>
              <a:rPr lang="es-ES" sz="2800" b="1" dirty="0" smtClean="0">
                <a:solidFill>
                  <a:schemeClr val="bg1"/>
                </a:solidFill>
                <a:latin typeface="Bookman Old Style" pitchFamily="18" charset="0"/>
              </a:rPr>
              <a:t>Juegos de motricidad </a:t>
            </a:r>
            <a:endParaRPr lang="es-ES" sz="2800" b="1" dirty="0">
              <a:solidFill>
                <a:schemeClr val="bg1"/>
              </a:solidFill>
              <a:latin typeface="Bookman Old Style" pitchFamily="18" charset="0"/>
            </a:endParaRPr>
          </a:p>
        </p:txBody>
      </p:sp>
      <p:sp>
        <p:nvSpPr>
          <p:cNvPr id="9" name="8 CuadroTexto"/>
          <p:cNvSpPr txBox="1"/>
          <p:nvPr/>
        </p:nvSpPr>
        <p:spPr>
          <a:xfrm>
            <a:off x="-36512" y="-27383"/>
            <a:ext cx="3672408" cy="646331"/>
          </a:xfrm>
          <a:prstGeom prst="rect">
            <a:avLst/>
          </a:prstGeom>
          <a:solidFill>
            <a:srgbClr val="FF0000"/>
          </a:solidFill>
        </p:spPr>
        <p:txBody>
          <a:bodyPr wrap="square" rtlCol="0">
            <a:spAutoFit/>
          </a:bodyPr>
          <a:lstStyle/>
          <a:p>
            <a:pPr algn="ctr"/>
            <a:r>
              <a:rPr lang="es-ES" sz="3600" b="1" dirty="0" smtClean="0">
                <a:solidFill>
                  <a:schemeClr val="bg1"/>
                </a:solidFill>
                <a:latin typeface="Bookman Old Style" pitchFamily="18" charset="0"/>
              </a:rPr>
              <a:t>Pasar el aro</a:t>
            </a:r>
            <a:endParaRPr lang="es-ES" sz="3600" b="1" dirty="0">
              <a:solidFill>
                <a:schemeClr val="bg1"/>
              </a:solidFill>
              <a:latin typeface="Bookman Old Style" pitchFamily="18" charset="0"/>
            </a:endParaRPr>
          </a:p>
        </p:txBody>
      </p:sp>
      <p:sp>
        <p:nvSpPr>
          <p:cNvPr id="2" name="1 Rectángulo"/>
          <p:cNvSpPr/>
          <p:nvPr/>
        </p:nvSpPr>
        <p:spPr>
          <a:xfrm>
            <a:off x="395536" y="1556792"/>
            <a:ext cx="8280920" cy="2169825"/>
          </a:xfrm>
          <a:prstGeom prst="rect">
            <a:avLst/>
          </a:prstGeom>
        </p:spPr>
        <p:txBody>
          <a:bodyPr wrap="square">
            <a:spAutoFit/>
          </a:bodyPr>
          <a:lstStyle/>
          <a:p>
            <a:pPr>
              <a:lnSpc>
                <a:spcPct val="150000"/>
              </a:lnSpc>
              <a:buFont typeface="Arial" pitchFamily="34" charset="0"/>
              <a:buChar char="•"/>
            </a:pPr>
            <a:r>
              <a:rPr lang="es-ES" dirty="0" smtClean="0">
                <a:latin typeface="Bookman Old Style" pitchFamily="18" charset="0"/>
              </a:rPr>
              <a:t> Mismo procedimiento que en el juego original.</a:t>
            </a:r>
          </a:p>
          <a:p>
            <a:pPr>
              <a:lnSpc>
                <a:spcPct val="150000"/>
              </a:lnSpc>
              <a:buFont typeface="Arial" pitchFamily="34" charset="0"/>
              <a:buChar char="•"/>
            </a:pPr>
            <a:r>
              <a:rPr lang="es-ES" dirty="0" smtClean="0">
                <a:latin typeface="Bookman Old Style" pitchFamily="18" charset="0"/>
              </a:rPr>
              <a:t> Mientras se juega, los alumnos tienen que decir palabras del nuevo vocabulario aprendido en clase.</a:t>
            </a:r>
          </a:p>
          <a:p>
            <a:pPr>
              <a:lnSpc>
                <a:spcPct val="150000"/>
              </a:lnSpc>
              <a:buFont typeface="Arial" pitchFamily="34" charset="0"/>
              <a:buChar char="•"/>
            </a:pPr>
            <a:r>
              <a:rPr lang="es-ES" dirty="0" smtClean="0">
                <a:latin typeface="Bookman Old Style" pitchFamily="18" charset="0"/>
              </a:rPr>
              <a:t>Si el aro se cae, los alumnos tienen que explicar el significado de la última palabra que se ha dicho.</a:t>
            </a:r>
            <a:endParaRPr lang="es-ES" dirty="0">
              <a:latin typeface="Bookman Old Style" pitchFamily="18" charset="0"/>
            </a:endParaRPr>
          </a:p>
        </p:txBody>
      </p:sp>
      <p:sp>
        <p:nvSpPr>
          <p:cNvPr id="3" name="2 Rectángulo"/>
          <p:cNvSpPr/>
          <p:nvPr/>
        </p:nvSpPr>
        <p:spPr>
          <a:xfrm>
            <a:off x="2753544" y="4941168"/>
            <a:ext cx="6390456" cy="1338828"/>
          </a:xfrm>
          <a:prstGeom prst="rect">
            <a:avLst/>
          </a:prstGeom>
        </p:spPr>
        <p:txBody>
          <a:bodyPr wrap="square">
            <a:spAutoFit/>
          </a:bodyPr>
          <a:lstStyle/>
          <a:p>
            <a:pPr lvl="1">
              <a:lnSpc>
                <a:spcPct val="150000"/>
              </a:lnSpc>
              <a:buFont typeface="Arial" pitchFamily="34" charset="0"/>
              <a:buChar char="•"/>
            </a:pPr>
            <a:r>
              <a:rPr lang="es-ES" dirty="0" smtClean="0">
                <a:latin typeface="Bookman Old Style" pitchFamily="18" charset="0"/>
              </a:rPr>
              <a:t> Repasar </a:t>
            </a:r>
            <a:r>
              <a:rPr lang="es-ES" dirty="0">
                <a:latin typeface="Bookman Old Style" pitchFamily="18" charset="0"/>
              </a:rPr>
              <a:t>y afianzar el vocabulario aprendido.</a:t>
            </a:r>
          </a:p>
          <a:p>
            <a:pPr lvl="1">
              <a:lnSpc>
                <a:spcPct val="150000"/>
              </a:lnSpc>
              <a:buFont typeface="Arial" pitchFamily="34" charset="0"/>
              <a:buChar char="•"/>
            </a:pPr>
            <a:r>
              <a:rPr lang="es-ES" dirty="0" smtClean="0">
                <a:latin typeface="Bookman Old Style" pitchFamily="18" charset="0"/>
              </a:rPr>
              <a:t> Practicar </a:t>
            </a:r>
            <a:r>
              <a:rPr lang="es-ES" dirty="0">
                <a:latin typeface="Bookman Old Style" pitchFamily="18" charset="0"/>
              </a:rPr>
              <a:t>las habilidades de hablar y escuchar.</a:t>
            </a:r>
          </a:p>
          <a:p>
            <a:pPr lvl="1">
              <a:lnSpc>
                <a:spcPct val="150000"/>
              </a:lnSpc>
              <a:buFont typeface="Arial" pitchFamily="34" charset="0"/>
              <a:buChar char="•"/>
            </a:pPr>
            <a:r>
              <a:rPr lang="es-ES" dirty="0" smtClean="0">
                <a:latin typeface="Bookman Old Style" pitchFamily="18" charset="0"/>
              </a:rPr>
              <a:t> Trabajar </a:t>
            </a:r>
            <a:r>
              <a:rPr lang="es-ES" dirty="0">
                <a:latin typeface="Bookman Old Style" pitchFamily="18" charset="0"/>
              </a:rPr>
              <a:t>en equipo y favorecer la cooperación.</a:t>
            </a:r>
          </a:p>
        </p:txBody>
      </p:sp>
    </p:spTree>
    <p:extLst>
      <p:ext uri="{BB962C8B-B14F-4D97-AF65-F5344CB8AC3E}">
        <p14:creationId xmlns:p14="http://schemas.microsoft.com/office/powerpoint/2010/main" val="14055602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0" y="908720"/>
            <a:ext cx="2627784" cy="368036"/>
          </a:xfrm>
          <a:solidFill>
            <a:srgbClr val="FF6600"/>
          </a:solidFill>
        </p:spPr>
        <p:txBody>
          <a:bodyPr>
            <a:noAutofit/>
          </a:bodyPr>
          <a:lstStyle/>
          <a:p>
            <a:pPr algn="l"/>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Historia</a:t>
            </a:r>
            <a:endParaRPr lang="es-ES" sz="2400" b="1" dirty="0">
              <a:solidFill>
                <a:schemeClr val="bg1"/>
              </a:solidFill>
              <a:latin typeface="Bookman Old Style" pitchFamily="18" charset="0"/>
            </a:endParaRPr>
          </a:p>
        </p:txBody>
      </p:sp>
      <p:sp>
        <p:nvSpPr>
          <p:cNvPr id="9" name="8 CuadroTexto"/>
          <p:cNvSpPr txBox="1"/>
          <p:nvPr/>
        </p:nvSpPr>
        <p:spPr>
          <a:xfrm>
            <a:off x="0" y="3327375"/>
            <a:ext cx="2627784" cy="461665"/>
          </a:xfrm>
          <a:prstGeom prst="rect">
            <a:avLst/>
          </a:prstGeom>
          <a:solidFill>
            <a:srgbClr val="FF6600"/>
          </a:solidFill>
        </p:spPr>
        <p:txBody>
          <a:bodyPr wrap="square" rtlCol="0">
            <a:spAutoFit/>
          </a:bodyPr>
          <a:lstStyle/>
          <a:p>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 Explicación</a:t>
            </a:r>
            <a:r>
              <a:rPr lang="es-ES" dirty="0" smtClean="0">
                <a:solidFill>
                  <a:schemeClr val="bg1"/>
                </a:solidFill>
              </a:rPr>
              <a:t> </a:t>
            </a:r>
            <a:endParaRPr lang="es-ES" dirty="0">
              <a:solidFill>
                <a:schemeClr val="bg1"/>
              </a:solidFill>
            </a:endParaRPr>
          </a:p>
        </p:txBody>
      </p:sp>
      <p:sp>
        <p:nvSpPr>
          <p:cNvPr id="7" name="6 CuadroTexto"/>
          <p:cNvSpPr txBox="1"/>
          <p:nvPr/>
        </p:nvSpPr>
        <p:spPr>
          <a:xfrm>
            <a:off x="4932040" y="-27384"/>
            <a:ext cx="4220344" cy="523220"/>
          </a:xfrm>
          <a:prstGeom prst="rect">
            <a:avLst/>
          </a:prstGeom>
          <a:solidFill>
            <a:srgbClr val="FF0000"/>
          </a:solidFill>
        </p:spPr>
        <p:txBody>
          <a:bodyPr wrap="square" rtlCol="0">
            <a:spAutoFit/>
          </a:bodyPr>
          <a:lstStyle/>
          <a:p>
            <a:pPr algn="r"/>
            <a:r>
              <a:rPr lang="es-ES" sz="2800" b="1" dirty="0" smtClean="0">
                <a:solidFill>
                  <a:schemeClr val="bg1"/>
                </a:solidFill>
                <a:latin typeface="Bookman Old Style" pitchFamily="18" charset="0"/>
              </a:rPr>
              <a:t>Juegos de motricidad </a:t>
            </a:r>
            <a:endParaRPr lang="es-ES" sz="2800" b="1" dirty="0">
              <a:solidFill>
                <a:schemeClr val="bg1"/>
              </a:solidFill>
              <a:latin typeface="Bookman Old Style" pitchFamily="18" charset="0"/>
            </a:endParaRPr>
          </a:p>
        </p:txBody>
      </p:sp>
      <p:sp>
        <p:nvSpPr>
          <p:cNvPr id="6" name="5 CuadroTexto"/>
          <p:cNvSpPr txBox="1"/>
          <p:nvPr/>
        </p:nvSpPr>
        <p:spPr>
          <a:xfrm>
            <a:off x="-36512" y="-27381"/>
            <a:ext cx="4824536" cy="615553"/>
          </a:xfrm>
          <a:prstGeom prst="rect">
            <a:avLst/>
          </a:prstGeom>
          <a:solidFill>
            <a:srgbClr val="FF0000"/>
          </a:solidFill>
        </p:spPr>
        <p:txBody>
          <a:bodyPr wrap="square" rtlCol="0">
            <a:spAutoFit/>
          </a:bodyPr>
          <a:lstStyle/>
          <a:p>
            <a:pPr algn="ctr"/>
            <a:r>
              <a:rPr lang="es-ES" sz="3400" b="1" dirty="0" smtClean="0">
                <a:solidFill>
                  <a:schemeClr val="bg1"/>
                </a:solidFill>
                <a:latin typeface="Bookman Old Style" pitchFamily="18" charset="0"/>
              </a:rPr>
              <a:t>Carrera de mazorcas</a:t>
            </a:r>
            <a:endParaRPr lang="es-ES" sz="3400" b="1" dirty="0">
              <a:solidFill>
                <a:schemeClr val="bg1"/>
              </a:solidFill>
              <a:latin typeface="Bookman Old Style" pitchFamily="18" charset="0"/>
            </a:endParaRPr>
          </a:p>
        </p:txBody>
      </p:sp>
      <p:sp>
        <p:nvSpPr>
          <p:cNvPr id="2" name="1 Rectángulo"/>
          <p:cNvSpPr/>
          <p:nvPr/>
        </p:nvSpPr>
        <p:spPr>
          <a:xfrm>
            <a:off x="323528" y="1484784"/>
            <a:ext cx="6415786" cy="1477328"/>
          </a:xfrm>
          <a:prstGeom prst="rect">
            <a:avLst/>
          </a:prstGeom>
        </p:spPr>
        <p:txBody>
          <a:bodyPr wrap="square">
            <a:spAutoFit/>
          </a:bodyPr>
          <a:lstStyle/>
          <a:p>
            <a:pPr algn="just">
              <a:buFont typeface="Arial" pitchFamily="34" charset="0"/>
              <a:buChar char="•"/>
            </a:pPr>
            <a:r>
              <a:rPr lang="es-ES" dirty="0" smtClean="0">
                <a:latin typeface="Bookman Old Style" pitchFamily="18" charset="0"/>
              </a:rPr>
              <a:t>Este juego tiene que ver con las </a:t>
            </a:r>
            <a:r>
              <a:rPr lang="es-ES" dirty="0">
                <a:latin typeface="Bookman Old Style" pitchFamily="18" charset="0"/>
              </a:rPr>
              <a:t>labores </a:t>
            </a:r>
            <a:r>
              <a:rPr lang="es-ES" dirty="0" smtClean="0">
                <a:latin typeface="Bookman Old Style" pitchFamily="18" charset="0"/>
              </a:rPr>
              <a:t>diarias </a:t>
            </a:r>
            <a:r>
              <a:rPr lang="es-ES" dirty="0">
                <a:latin typeface="Bookman Old Style" pitchFamily="18" charset="0"/>
              </a:rPr>
              <a:t>relacionadas con la tierra. </a:t>
            </a:r>
            <a:endParaRPr lang="es-ES" dirty="0" smtClean="0">
              <a:latin typeface="Bookman Old Style" pitchFamily="18" charset="0"/>
            </a:endParaRPr>
          </a:p>
          <a:p>
            <a:pPr algn="just">
              <a:buFont typeface="Arial" pitchFamily="34" charset="0"/>
              <a:buChar char="•"/>
            </a:pPr>
            <a:r>
              <a:rPr lang="es-ES" dirty="0" smtClean="0">
                <a:latin typeface="Bookman Old Style" pitchFamily="18" charset="0"/>
              </a:rPr>
              <a:t>Según </a:t>
            </a:r>
            <a:r>
              <a:rPr lang="es-ES" dirty="0">
                <a:latin typeface="Bookman Old Style" pitchFamily="18" charset="0"/>
              </a:rPr>
              <a:t>Martínez Jiménez (2011) </a:t>
            </a:r>
            <a:r>
              <a:rPr lang="es-ES" dirty="0" smtClean="0">
                <a:latin typeface="Bookman Old Style" pitchFamily="18" charset="0"/>
              </a:rPr>
              <a:t>este </a:t>
            </a:r>
            <a:r>
              <a:rPr lang="es-ES" dirty="0">
                <a:latin typeface="Bookman Old Style" pitchFamily="18" charset="0"/>
              </a:rPr>
              <a:t>juego es considerado una competición </a:t>
            </a:r>
            <a:r>
              <a:rPr lang="es-ES" dirty="0" smtClean="0">
                <a:latin typeface="Bookman Old Style" pitchFamily="18" charset="0"/>
              </a:rPr>
              <a:t>atlética que se </a:t>
            </a:r>
            <a:r>
              <a:rPr lang="es-ES" dirty="0">
                <a:latin typeface="Bookman Old Style" pitchFamily="18" charset="0"/>
              </a:rPr>
              <a:t>conoce en </a:t>
            </a:r>
            <a:r>
              <a:rPr lang="es-ES" dirty="0" smtClean="0">
                <a:latin typeface="Bookman Old Style" pitchFamily="18" charset="0"/>
              </a:rPr>
              <a:t>el País </a:t>
            </a:r>
            <a:r>
              <a:rPr lang="es-ES" dirty="0">
                <a:latin typeface="Bookman Old Style" pitchFamily="18" charset="0"/>
              </a:rPr>
              <a:t>Vasco y Navarra como </a:t>
            </a:r>
            <a:r>
              <a:rPr lang="es-ES" i="1" dirty="0" err="1">
                <a:latin typeface="Bookman Old Style" pitchFamily="18" charset="0"/>
              </a:rPr>
              <a:t>L</a:t>
            </a:r>
            <a:r>
              <a:rPr lang="es-ES" i="1" dirty="0" err="1" smtClean="0">
                <a:latin typeface="Bookman Old Style" pitchFamily="18" charset="0"/>
              </a:rPr>
              <a:t>okotxas</a:t>
            </a:r>
            <a:r>
              <a:rPr lang="es-ES" dirty="0">
                <a:latin typeface="Bookman Old Style" pitchFamily="18" charset="0"/>
              </a:rPr>
              <a:t>.</a:t>
            </a:r>
          </a:p>
        </p:txBody>
      </p:sp>
      <p:pic>
        <p:nvPicPr>
          <p:cNvPr id="10" name="Picture 116" descr="1162536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3140" y="1556792"/>
            <a:ext cx="2042271" cy="127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18" descr="3759resized_LOKOTX-BILKETA-RECOGIDA%20DE%20MAZORCA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09012" y="3700394"/>
            <a:ext cx="3866400" cy="2896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Rectángulo"/>
          <p:cNvSpPr/>
          <p:nvPr/>
        </p:nvSpPr>
        <p:spPr>
          <a:xfrm>
            <a:off x="251520" y="5013176"/>
            <a:ext cx="4572000" cy="923330"/>
          </a:xfrm>
          <a:prstGeom prst="rect">
            <a:avLst/>
          </a:prstGeom>
        </p:spPr>
        <p:txBody>
          <a:bodyPr>
            <a:spAutoFit/>
          </a:bodyPr>
          <a:lstStyle/>
          <a:p>
            <a:r>
              <a:rPr lang="es-ES" dirty="0" smtClean="0">
                <a:hlinkClick r:id="rId5"/>
              </a:rPr>
              <a:t>http://www.hiru.com/c/document_library/get_file?uuid=13e3b6c5-28bc-4883-ba7a-eb89df40518a&amp;groupId=10137</a:t>
            </a:r>
            <a:r>
              <a:rPr lang="es-ES" dirty="0" smtClean="0"/>
              <a:t> </a:t>
            </a:r>
            <a:endParaRPr lang="es-ES" dirty="0"/>
          </a:p>
        </p:txBody>
      </p:sp>
      <p:sp>
        <p:nvSpPr>
          <p:cNvPr id="14" name="13 Rectángulo"/>
          <p:cNvSpPr/>
          <p:nvPr/>
        </p:nvSpPr>
        <p:spPr>
          <a:xfrm>
            <a:off x="395536" y="4293096"/>
            <a:ext cx="2232248" cy="369332"/>
          </a:xfrm>
          <a:prstGeom prst="rect">
            <a:avLst/>
          </a:prstGeom>
        </p:spPr>
        <p:txBody>
          <a:bodyPr wrap="square">
            <a:spAutoFit/>
          </a:bodyPr>
          <a:lstStyle/>
          <a:p>
            <a:pPr algn="just"/>
            <a:r>
              <a:rPr lang="es-ES" dirty="0" smtClean="0">
                <a:latin typeface="Bookman Old Style" pitchFamily="18" charset="0"/>
              </a:rPr>
              <a:t>¡Vamos a verlo!</a:t>
            </a:r>
            <a:endParaRPr lang="es-ES" dirty="0">
              <a:latin typeface="Bookman Old Style" pitchFamily="18" charset="0"/>
            </a:endParaRPr>
          </a:p>
        </p:txBody>
      </p:sp>
    </p:spTree>
    <p:extLst>
      <p:ext uri="{BB962C8B-B14F-4D97-AF65-F5344CB8AC3E}">
        <p14:creationId xmlns:p14="http://schemas.microsoft.com/office/powerpoint/2010/main" val="25563455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467544" y="3717032"/>
            <a:ext cx="1826141" cy="830997"/>
          </a:xfrm>
          <a:prstGeom prst="rect">
            <a:avLst/>
          </a:prstGeom>
          <a:solidFill>
            <a:srgbClr val="FF6600"/>
          </a:solidFill>
        </p:spPr>
        <p:txBody>
          <a:bodyPr wrap="square">
            <a:spAutoFit/>
          </a:bodyPr>
          <a:lstStyle/>
          <a:p>
            <a:r>
              <a:rPr lang="es-ES" sz="2400" b="1" dirty="0">
                <a:solidFill>
                  <a:schemeClr val="bg1"/>
                </a:solidFill>
                <a:latin typeface="Bookman Old Style" pitchFamily="18" charset="0"/>
              </a:rPr>
              <a:t>Objetivos </a:t>
            </a:r>
            <a:endParaRPr lang="es-ES" sz="2400" b="1" dirty="0" smtClean="0">
              <a:solidFill>
                <a:schemeClr val="bg1"/>
              </a:solidFill>
              <a:latin typeface="Bookman Old Style" pitchFamily="18" charset="0"/>
            </a:endParaRPr>
          </a:p>
          <a:p>
            <a:r>
              <a:rPr lang="es-ES" sz="2400" b="1" dirty="0" smtClean="0">
                <a:solidFill>
                  <a:schemeClr val="bg1"/>
                </a:solidFill>
                <a:latin typeface="Bookman Old Style" pitchFamily="18" charset="0"/>
              </a:rPr>
              <a:t>didácticos</a:t>
            </a:r>
            <a:endParaRPr lang="es-ES" sz="2400" b="1" dirty="0">
              <a:solidFill>
                <a:schemeClr val="bg1"/>
              </a:solidFill>
              <a:latin typeface="Bookman Old Style" pitchFamily="18" charset="0"/>
            </a:endParaRPr>
          </a:p>
        </p:txBody>
      </p:sp>
      <p:sp>
        <p:nvSpPr>
          <p:cNvPr id="11" name="1 Título"/>
          <p:cNvSpPr>
            <a:spLocks noGrp="1"/>
          </p:cNvSpPr>
          <p:nvPr>
            <p:ph type="title"/>
          </p:nvPr>
        </p:nvSpPr>
        <p:spPr>
          <a:xfrm>
            <a:off x="0" y="908720"/>
            <a:ext cx="4499992" cy="360040"/>
          </a:xfrm>
          <a:solidFill>
            <a:srgbClr val="FF6600"/>
          </a:solidFill>
        </p:spPr>
        <p:txBody>
          <a:bodyPr>
            <a:noAutofit/>
          </a:bodyPr>
          <a:lstStyle/>
          <a:p>
            <a:pPr algn="l"/>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Adaptación didáctica:</a:t>
            </a:r>
            <a:endParaRPr lang="es-ES" sz="2400" b="1" dirty="0">
              <a:solidFill>
                <a:schemeClr val="bg1"/>
              </a:solidFill>
              <a:latin typeface="Bookman Old Style" pitchFamily="18" charset="0"/>
            </a:endParaRPr>
          </a:p>
        </p:txBody>
      </p:sp>
      <p:sp>
        <p:nvSpPr>
          <p:cNvPr id="8" name="7 CuadroTexto"/>
          <p:cNvSpPr txBox="1"/>
          <p:nvPr/>
        </p:nvSpPr>
        <p:spPr>
          <a:xfrm>
            <a:off x="4932040" y="-27384"/>
            <a:ext cx="4220344" cy="523220"/>
          </a:xfrm>
          <a:prstGeom prst="rect">
            <a:avLst/>
          </a:prstGeom>
          <a:solidFill>
            <a:srgbClr val="FF0000"/>
          </a:solidFill>
        </p:spPr>
        <p:txBody>
          <a:bodyPr wrap="square" rtlCol="0">
            <a:spAutoFit/>
          </a:bodyPr>
          <a:lstStyle/>
          <a:p>
            <a:pPr algn="r"/>
            <a:r>
              <a:rPr lang="es-ES" sz="2800" b="1" dirty="0" smtClean="0">
                <a:solidFill>
                  <a:schemeClr val="bg1"/>
                </a:solidFill>
                <a:latin typeface="Bookman Old Style" pitchFamily="18" charset="0"/>
              </a:rPr>
              <a:t>Juegos de Motricidad </a:t>
            </a:r>
            <a:endParaRPr lang="es-ES" sz="2800" b="1" dirty="0">
              <a:solidFill>
                <a:schemeClr val="bg1"/>
              </a:solidFill>
              <a:latin typeface="Bookman Old Style" pitchFamily="18" charset="0"/>
            </a:endParaRPr>
          </a:p>
        </p:txBody>
      </p:sp>
      <p:sp>
        <p:nvSpPr>
          <p:cNvPr id="9" name="8 CuadroTexto"/>
          <p:cNvSpPr txBox="1"/>
          <p:nvPr/>
        </p:nvSpPr>
        <p:spPr>
          <a:xfrm>
            <a:off x="-36512" y="-27381"/>
            <a:ext cx="4824536" cy="615553"/>
          </a:xfrm>
          <a:prstGeom prst="rect">
            <a:avLst/>
          </a:prstGeom>
          <a:solidFill>
            <a:srgbClr val="FF0000"/>
          </a:solidFill>
        </p:spPr>
        <p:txBody>
          <a:bodyPr wrap="square" rtlCol="0">
            <a:spAutoFit/>
          </a:bodyPr>
          <a:lstStyle/>
          <a:p>
            <a:pPr algn="ctr"/>
            <a:r>
              <a:rPr lang="es-ES" sz="3400" b="1" dirty="0" smtClean="0">
                <a:solidFill>
                  <a:schemeClr val="bg1"/>
                </a:solidFill>
                <a:latin typeface="Bookman Old Style" pitchFamily="18" charset="0"/>
              </a:rPr>
              <a:t>Carrera de mazorcas</a:t>
            </a:r>
            <a:endParaRPr lang="es-ES" sz="3400" b="1" dirty="0">
              <a:solidFill>
                <a:schemeClr val="bg1"/>
              </a:solidFill>
              <a:latin typeface="Bookman Old Style" pitchFamily="18" charset="0"/>
            </a:endParaRPr>
          </a:p>
        </p:txBody>
      </p:sp>
      <p:sp>
        <p:nvSpPr>
          <p:cNvPr id="7" name="6 Rectángulo"/>
          <p:cNvSpPr/>
          <p:nvPr/>
        </p:nvSpPr>
        <p:spPr>
          <a:xfrm>
            <a:off x="323528" y="1412776"/>
            <a:ext cx="4608512" cy="2031325"/>
          </a:xfrm>
          <a:prstGeom prst="rect">
            <a:avLst/>
          </a:prstGeom>
        </p:spPr>
        <p:txBody>
          <a:bodyPr wrap="square">
            <a:spAutoFit/>
          </a:bodyPr>
          <a:lstStyle/>
          <a:p>
            <a:pPr>
              <a:buFont typeface="Arial" pitchFamily="34" charset="0"/>
              <a:buChar char="•"/>
            </a:pPr>
            <a:r>
              <a:rPr lang="es-ES" dirty="0" smtClean="0">
                <a:latin typeface="Bookman Old Style" pitchFamily="18" charset="0"/>
              </a:rPr>
              <a:t> Por grupos de 4 o 5 alumnos, deberán construir un poema coherente con los    papeles o fragmentos (con cierta distancia entre ellos) colocados en hilera.</a:t>
            </a:r>
          </a:p>
          <a:p>
            <a:pPr>
              <a:buFont typeface="Arial" pitchFamily="34" charset="0"/>
              <a:buChar char="•"/>
            </a:pPr>
            <a:r>
              <a:rPr lang="es-ES" dirty="0" smtClean="0">
                <a:latin typeface="Bookman Old Style" pitchFamily="18" charset="0"/>
              </a:rPr>
              <a:t> El primer grupo que logre ordenarlos es el vencedor.</a:t>
            </a:r>
            <a:endParaRPr lang="es-ES" dirty="0">
              <a:latin typeface="Bookman Old Style" pitchFamily="18" charset="0"/>
            </a:endParaRPr>
          </a:p>
        </p:txBody>
      </p:sp>
      <p:sp>
        <p:nvSpPr>
          <p:cNvPr id="10" name="Text Box 14"/>
          <p:cNvSpPr txBox="1">
            <a:spLocks noChangeArrowheads="1"/>
          </p:cNvSpPr>
          <p:nvPr/>
        </p:nvSpPr>
        <p:spPr bwMode="auto">
          <a:xfrm>
            <a:off x="467544" y="4725144"/>
            <a:ext cx="3600400" cy="1615827"/>
          </a:xfrm>
          <a:prstGeom prst="rect">
            <a:avLst/>
          </a:prstGeom>
          <a:noFill/>
          <a:ln w="9525">
            <a:noFill/>
            <a:miter lim="800000"/>
            <a:headEnd/>
            <a:tailEnd/>
          </a:ln>
          <a:effectLst/>
        </p:spPr>
        <p:txBody>
          <a:bodyPr wrap="square">
            <a:spAutoFit/>
          </a:bodyPr>
          <a:lstStyle/>
          <a:p>
            <a:pPr>
              <a:spcBef>
                <a:spcPct val="50000"/>
              </a:spcBef>
              <a:buFont typeface="Arial" pitchFamily="34" charset="0"/>
              <a:buChar char="•"/>
            </a:pPr>
            <a:r>
              <a:rPr lang="es-ES" dirty="0" smtClean="0">
                <a:latin typeface="Bookman Old Style" pitchFamily="18" charset="0"/>
              </a:rPr>
              <a:t>1.- Fomentar la cooperación y trabajo en equipo.</a:t>
            </a:r>
          </a:p>
          <a:p>
            <a:pPr>
              <a:spcBef>
                <a:spcPct val="50000"/>
              </a:spcBef>
              <a:buFont typeface="Arial" pitchFamily="34" charset="0"/>
              <a:buChar char="•"/>
            </a:pPr>
            <a:r>
              <a:rPr lang="es-ES" dirty="0" smtClean="0">
                <a:latin typeface="Bookman Old Style" pitchFamily="18" charset="0"/>
              </a:rPr>
              <a:t>2.- Comprender la idea esencial y la intencionalidad de un mensaje oral o escrito. </a:t>
            </a:r>
          </a:p>
        </p:txBody>
      </p:sp>
      <p:pic>
        <p:nvPicPr>
          <p:cNvPr id="12" name="Picture 15"/>
          <p:cNvPicPr>
            <a:picLocks noChangeAspect="1" noChangeArrowheads="1"/>
          </p:cNvPicPr>
          <p:nvPr/>
        </p:nvPicPr>
        <p:blipFill>
          <a:blip r:embed="rId3" cstate="print"/>
          <a:srcRect/>
          <a:stretch>
            <a:fillRect/>
          </a:stretch>
        </p:blipFill>
        <p:spPr bwMode="auto">
          <a:xfrm>
            <a:off x="4932040" y="836712"/>
            <a:ext cx="3960483" cy="5616624"/>
          </a:xfrm>
          <a:prstGeom prst="rect">
            <a:avLst/>
          </a:prstGeom>
          <a:noFill/>
          <a:ln w="9525">
            <a:noFill/>
            <a:miter lim="800000"/>
            <a:headEnd/>
            <a:tailEnd/>
          </a:ln>
          <a:effectLst/>
        </p:spPr>
      </p:pic>
    </p:spTree>
    <p:extLst>
      <p:ext uri="{BB962C8B-B14F-4D97-AF65-F5344CB8AC3E}">
        <p14:creationId xmlns:p14="http://schemas.microsoft.com/office/powerpoint/2010/main" val="3944154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0" name="3 Marcador de texto"/>
          <p:cNvSpPr txBox="1">
            <a:spLocks/>
          </p:cNvSpPr>
          <p:nvPr/>
        </p:nvSpPr>
        <p:spPr bwMode="auto">
          <a:xfrm>
            <a:off x="4643438" y="1776510"/>
            <a:ext cx="4343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5" tIns="91425" rIns="91425" bIns="91425"/>
          <a:lstStyle>
            <a:lvl1pPr marL="342900" indent="-342900" eaLnBrk="0">
              <a:lnSpc>
                <a:spcPct val="98000"/>
              </a:lnSpc>
              <a:spcAft>
                <a:spcPts val="1425"/>
              </a:spcAft>
              <a:defRPr sz="2000">
                <a:solidFill>
                  <a:srgbClr val="595959"/>
                </a:solidFill>
                <a:latin typeface="Rockwell" pitchFamily="18" charset="0"/>
                <a:ea typeface="SimSun" pitchFamily="2" charset="-122"/>
              </a:defRPr>
            </a:lvl1pPr>
            <a:lvl2pPr eaLnBrk="0">
              <a:lnSpc>
                <a:spcPct val="98000"/>
              </a:lnSpc>
              <a:spcAft>
                <a:spcPts val="1138"/>
              </a:spcAft>
              <a:defRPr>
                <a:solidFill>
                  <a:srgbClr val="595959"/>
                </a:solidFill>
                <a:latin typeface="Rockwell" pitchFamily="18" charset="0"/>
                <a:ea typeface="SimSun" pitchFamily="2" charset="-122"/>
              </a:defRPr>
            </a:lvl2pPr>
            <a:lvl3pPr eaLnBrk="0">
              <a:lnSpc>
                <a:spcPct val="98000"/>
              </a:lnSpc>
              <a:spcAft>
                <a:spcPts val="850"/>
              </a:spcAft>
              <a:defRPr>
                <a:solidFill>
                  <a:srgbClr val="595959"/>
                </a:solidFill>
                <a:latin typeface="Rockwell" pitchFamily="18" charset="0"/>
                <a:ea typeface="SimSun" pitchFamily="2" charset="-122"/>
              </a:defRPr>
            </a:lvl3pPr>
            <a:lvl4pPr eaLnBrk="0">
              <a:lnSpc>
                <a:spcPct val="98000"/>
              </a:lnSpc>
              <a:spcAft>
                <a:spcPts val="575"/>
              </a:spcAft>
              <a:defRPr>
                <a:solidFill>
                  <a:srgbClr val="595959"/>
                </a:solidFill>
                <a:latin typeface="Rockwell" pitchFamily="18" charset="0"/>
                <a:ea typeface="SimSun" pitchFamily="2" charset="-122"/>
              </a:defRPr>
            </a:lvl4pPr>
            <a:lvl5pPr eaLnBrk="0">
              <a:lnSpc>
                <a:spcPct val="98000"/>
              </a:lnSpc>
              <a:spcAft>
                <a:spcPts val="288"/>
              </a:spcAft>
              <a:defRPr sz="2000">
                <a:solidFill>
                  <a:srgbClr val="595959"/>
                </a:solidFill>
                <a:latin typeface="Rockwell" pitchFamily="18" charset="0"/>
                <a:ea typeface="SimSun" pitchFamily="2" charset="-122"/>
              </a:defRPr>
            </a:lvl5pPr>
            <a:lvl6pPr marL="25146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6pPr>
            <a:lvl7pPr marL="29718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7pPr>
            <a:lvl8pPr marL="34290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8pPr>
            <a:lvl9pPr marL="38862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9pPr>
          </a:lstStyle>
          <a:p>
            <a:pPr marL="0" indent="0" defTabSz="449263" fontAlgn="base" hangingPunct="0">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rPr>
              <a:t>Director de la publicación: </a:t>
            </a:r>
          </a:p>
          <a:p>
            <a:pPr marL="0" indent="0" defTabSz="449263" fontAlgn="base" hangingPunct="0">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rPr>
              <a:t>Gonzalo capellán de Miguel</a:t>
            </a:r>
          </a:p>
          <a:p>
            <a:pPr marL="0" indent="0" defTabSz="449263" fontAlgn="base" hangingPunct="0">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rPr>
              <a:t>Consejero de Educación en el Reino Unido e Irlanda</a:t>
            </a:r>
          </a:p>
          <a:p>
            <a:pPr marL="0" indent="0" defTabSz="449263" fontAlgn="base" hangingPunct="0">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rPr>
              <a:t> </a:t>
            </a:r>
          </a:p>
          <a:p>
            <a:pPr marL="0" indent="0" defTabSz="449263" fontAlgn="base" hangingPunct="0">
              <a:lnSpc>
                <a:spcPct val="100000"/>
              </a:lnSpc>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ea typeface="MS PGothic" pitchFamily="34" charset="-128"/>
              </a:rPr>
              <a:t>Edición:</a:t>
            </a:r>
            <a:br>
              <a:rPr lang="es-ES" sz="1000" kern="1400" dirty="0" smtClean="0">
                <a:solidFill>
                  <a:srgbClr val="000000"/>
                </a:solidFill>
                <a:latin typeface="Gill Sans MT" panose="020B0502020104020203" pitchFamily="34" charset="0"/>
                <a:ea typeface="MS PGothic" pitchFamily="34" charset="-128"/>
              </a:rPr>
            </a:br>
            <a:r>
              <a:rPr lang="es-ES" sz="1000" kern="1400" dirty="0" smtClean="0">
                <a:solidFill>
                  <a:srgbClr val="000000"/>
                </a:solidFill>
                <a:latin typeface="Gill Sans MT" panose="020B0502020104020203" pitchFamily="34" charset="0"/>
                <a:ea typeface="MS PGothic" pitchFamily="34" charset="-128"/>
              </a:rPr>
              <a:t>Natalio </a:t>
            </a:r>
            <a:r>
              <a:rPr lang="es-ES" sz="1000" kern="1400" dirty="0" err="1" smtClean="0">
                <a:solidFill>
                  <a:srgbClr val="000000"/>
                </a:solidFill>
                <a:latin typeface="Gill Sans MT" panose="020B0502020104020203" pitchFamily="34" charset="0"/>
                <a:ea typeface="MS PGothic" pitchFamily="34" charset="-128"/>
              </a:rPr>
              <a:t>Ormeño</a:t>
            </a:r>
            <a:r>
              <a:rPr lang="es-ES" sz="1000" kern="1400" dirty="0" smtClean="0">
                <a:solidFill>
                  <a:srgbClr val="000000"/>
                </a:solidFill>
                <a:latin typeface="Gill Sans MT" panose="020B0502020104020203" pitchFamily="34" charset="0"/>
                <a:ea typeface="MS PGothic" pitchFamily="34" charset="-128"/>
              </a:rPr>
              <a:t> Villajos</a:t>
            </a:r>
          </a:p>
          <a:p>
            <a:pPr marL="0" indent="0" defTabSz="449263" fontAlgn="base" hangingPunct="0">
              <a:lnSpc>
                <a:spcPct val="100000"/>
              </a:lnSpc>
              <a:spcAft>
                <a:spcPts val="0"/>
              </a:spcAft>
              <a:buClr>
                <a:srgbClr val="000000"/>
              </a:buClr>
              <a:buSzPct val="100000"/>
              <a:buFont typeface="Times New Roman" pitchFamily="18" charset="0"/>
              <a:buNone/>
            </a:pPr>
            <a:r>
              <a:rPr lang="es-ES" sz="1000" kern="1400" dirty="0" smtClean="0">
                <a:solidFill>
                  <a:srgbClr val="000000"/>
                </a:solidFill>
                <a:latin typeface="Gill Sans MT" panose="020B0502020104020203" pitchFamily="34" charset="0"/>
                <a:ea typeface="MS PGothic" pitchFamily="34" charset="-128"/>
              </a:rPr>
              <a:t>Francisco García-Quiñonero Fernández</a:t>
            </a:r>
          </a:p>
          <a:p>
            <a:pPr fontAlgn="base" hangingPunct="0">
              <a:lnSpc>
                <a:spcPct val="100000"/>
              </a:lnSpc>
              <a:spcBef>
                <a:spcPct val="0"/>
              </a:spcBef>
              <a:spcAft>
                <a:spcPct val="0"/>
              </a:spcAft>
            </a:pPr>
            <a:endParaRPr lang="en-GB" altLang="en-US" sz="1000" dirty="0" smtClean="0">
              <a:solidFill>
                <a:srgbClr val="0070C0"/>
              </a:solidFill>
              <a:latin typeface="Gill Sans MT" panose="020B0502020104020203" pitchFamily="34" charset="0"/>
              <a:cs typeface="Arial" charset="0"/>
              <a:sym typeface="Arial" charset="0"/>
            </a:endParaRPr>
          </a:p>
          <a:p>
            <a:pPr fontAlgn="base" hangingPunct="0">
              <a:lnSpc>
                <a:spcPct val="100000"/>
              </a:lnSpc>
              <a:spcBef>
                <a:spcPct val="0"/>
              </a:spcBef>
              <a:spcAft>
                <a:spcPct val="0"/>
              </a:spcAft>
            </a:pPr>
            <a:r>
              <a:rPr lang="es-ES" sz="1000" kern="1400" dirty="0" smtClean="0">
                <a:solidFill>
                  <a:srgbClr val="000000"/>
                </a:solidFill>
                <a:latin typeface="Gill Sans MT" panose="020B0502020104020203" pitchFamily="34" charset="0"/>
              </a:rPr>
              <a:t>Autores</a:t>
            </a:r>
            <a:r>
              <a:rPr lang="es-ES" sz="1000" kern="1400" dirty="0" smtClean="0">
                <a:solidFill>
                  <a:srgbClr val="000000"/>
                </a:solidFill>
                <a:latin typeface="Gill Sans MT" panose="020B0502020104020203" pitchFamily="34" charset="0"/>
              </a:rPr>
              <a:t>: </a:t>
            </a:r>
          </a:p>
          <a:p>
            <a:pPr marL="0" lvl="0" indent="0" eaLnBrk="1">
              <a:lnSpc>
                <a:spcPct val="100000"/>
              </a:lnSpc>
              <a:spcAft>
                <a:spcPts val="0"/>
              </a:spcAft>
            </a:pPr>
            <a:r>
              <a:rPr lang="es-ES" sz="1000" dirty="0">
                <a:solidFill>
                  <a:schemeClr val="tx1"/>
                </a:solidFill>
                <a:latin typeface="Gill Sans MT" panose="020B0502020104020203" pitchFamily="34" charset="0"/>
              </a:rPr>
              <a:t>Adriana Baños San Miguel</a:t>
            </a:r>
          </a:p>
          <a:p>
            <a:pPr marL="0" lvl="0" indent="0" eaLnBrk="1">
              <a:lnSpc>
                <a:spcPct val="100000"/>
              </a:lnSpc>
              <a:spcAft>
                <a:spcPts val="0"/>
              </a:spcAft>
            </a:pPr>
            <a:r>
              <a:rPr lang="es-ES" sz="1000" dirty="0">
                <a:solidFill>
                  <a:schemeClr val="tx1"/>
                </a:solidFill>
                <a:latin typeface="Gill Sans MT" panose="020B0502020104020203" pitchFamily="34" charset="0"/>
              </a:rPr>
              <a:t>Carmen </a:t>
            </a:r>
            <a:r>
              <a:rPr lang="es-ES" sz="1000" dirty="0" err="1">
                <a:solidFill>
                  <a:schemeClr val="tx1"/>
                </a:solidFill>
                <a:latin typeface="Gill Sans MT" panose="020B0502020104020203" pitchFamily="34" charset="0"/>
              </a:rPr>
              <a:t>Bataller</a:t>
            </a:r>
            <a:r>
              <a:rPr lang="es-ES" sz="1000" dirty="0">
                <a:solidFill>
                  <a:schemeClr val="tx1"/>
                </a:solidFill>
                <a:latin typeface="Gill Sans MT" panose="020B0502020104020203" pitchFamily="34" charset="0"/>
              </a:rPr>
              <a:t> Casanova</a:t>
            </a:r>
          </a:p>
          <a:p>
            <a:pPr marL="0" lvl="0" indent="0" eaLnBrk="1">
              <a:lnSpc>
                <a:spcPct val="100000"/>
              </a:lnSpc>
              <a:spcAft>
                <a:spcPts val="0"/>
              </a:spcAft>
            </a:pPr>
            <a:r>
              <a:rPr lang="es-ES" sz="1000" dirty="0" err="1">
                <a:solidFill>
                  <a:schemeClr val="tx1"/>
                </a:solidFill>
                <a:latin typeface="Gill Sans MT" panose="020B0502020104020203" pitchFamily="34" charset="0"/>
              </a:rPr>
              <a:t>Balma</a:t>
            </a:r>
            <a:r>
              <a:rPr lang="es-ES" sz="1000" dirty="0">
                <a:solidFill>
                  <a:schemeClr val="tx1"/>
                </a:solidFill>
                <a:latin typeface="Gill Sans MT" panose="020B0502020104020203" pitchFamily="34" charset="0"/>
              </a:rPr>
              <a:t> Beltrán Segura</a:t>
            </a:r>
          </a:p>
          <a:p>
            <a:pPr marL="0" lvl="0" indent="0" eaLnBrk="1">
              <a:lnSpc>
                <a:spcPct val="100000"/>
              </a:lnSpc>
              <a:spcAft>
                <a:spcPts val="0"/>
              </a:spcAft>
            </a:pPr>
            <a:r>
              <a:rPr lang="es-ES" sz="1000" dirty="0">
                <a:solidFill>
                  <a:schemeClr val="tx1"/>
                </a:solidFill>
                <a:latin typeface="Gill Sans MT" panose="020B0502020104020203" pitchFamily="34" charset="0"/>
              </a:rPr>
              <a:t>Florina </a:t>
            </a:r>
            <a:r>
              <a:rPr lang="es-ES" sz="1000" dirty="0" err="1">
                <a:solidFill>
                  <a:schemeClr val="tx1"/>
                </a:solidFill>
                <a:latin typeface="Gill Sans MT" panose="020B0502020104020203" pitchFamily="34" charset="0"/>
              </a:rPr>
              <a:t>Buruiana</a:t>
            </a:r>
            <a:r>
              <a:rPr lang="es-ES" sz="1000" dirty="0">
                <a:solidFill>
                  <a:schemeClr val="tx1"/>
                </a:solidFill>
                <a:latin typeface="Gill Sans MT" panose="020B0502020104020203" pitchFamily="34" charset="0"/>
              </a:rPr>
              <a:t> </a:t>
            </a:r>
            <a:r>
              <a:rPr lang="es-ES" sz="1000" dirty="0" err="1">
                <a:solidFill>
                  <a:schemeClr val="tx1"/>
                </a:solidFill>
                <a:latin typeface="Gill Sans MT" panose="020B0502020104020203" pitchFamily="34" charset="0"/>
              </a:rPr>
              <a:t>Gavrila</a:t>
            </a:r>
            <a:endParaRPr lang="es-ES" sz="1000" dirty="0">
              <a:solidFill>
                <a:schemeClr val="tx1"/>
              </a:solidFill>
              <a:latin typeface="Gill Sans MT" panose="020B0502020104020203" pitchFamily="34" charset="0"/>
            </a:endParaRPr>
          </a:p>
          <a:p>
            <a:pPr marL="0" lvl="0" indent="0" eaLnBrk="1">
              <a:lnSpc>
                <a:spcPct val="100000"/>
              </a:lnSpc>
              <a:spcAft>
                <a:spcPts val="0"/>
              </a:spcAft>
            </a:pPr>
            <a:r>
              <a:rPr lang="es-ES" sz="1000" dirty="0">
                <a:solidFill>
                  <a:schemeClr val="tx1"/>
                </a:solidFill>
                <a:latin typeface="Gill Sans MT" panose="020B0502020104020203" pitchFamily="34" charset="0"/>
              </a:rPr>
              <a:t>Noelia González Gálvez</a:t>
            </a:r>
          </a:p>
          <a:p>
            <a:pPr marL="0" lvl="0" indent="0" eaLnBrk="1">
              <a:lnSpc>
                <a:spcPct val="100000"/>
              </a:lnSpc>
              <a:spcAft>
                <a:spcPts val="0"/>
              </a:spcAft>
            </a:pPr>
            <a:r>
              <a:rPr lang="es-ES" sz="1000" dirty="0">
                <a:solidFill>
                  <a:schemeClr val="tx1"/>
                </a:solidFill>
                <a:latin typeface="Gill Sans MT" panose="020B0502020104020203" pitchFamily="34" charset="0"/>
              </a:rPr>
              <a:t>(Coordinadora) Elisa Ruiz García</a:t>
            </a:r>
          </a:p>
          <a:p>
            <a:pPr marL="0" lvl="0" indent="0" eaLnBrk="1">
              <a:lnSpc>
                <a:spcPct val="100000"/>
              </a:lnSpc>
              <a:spcAft>
                <a:spcPts val="0"/>
              </a:spcAft>
            </a:pPr>
            <a:r>
              <a:rPr lang="es-ES" sz="1000" dirty="0">
                <a:solidFill>
                  <a:schemeClr val="tx1"/>
                </a:solidFill>
                <a:latin typeface="Gill Sans MT" panose="020B0502020104020203" pitchFamily="34" charset="0"/>
              </a:rPr>
              <a:t>Rocío Sáez Calatayud</a:t>
            </a:r>
          </a:p>
          <a:p>
            <a:pPr marL="0" lvl="0" indent="0" eaLnBrk="1">
              <a:lnSpc>
                <a:spcPct val="100000"/>
              </a:lnSpc>
              <a:spcAft>
                <a:spcPts val="0"/>
              </a:spcAft>
            </a:pPr>
            <a:r>
              <a:rPr lang="es-ES" sz="1000" dirty="0">
                <a:solidFill>
                  <a:schemeClr val="tx1"/>
                </a:solidFill>
                <a:latin typeface="Gill Sans MT" panose="020B0502020104020203" pitchFamily="34" charset="0"/>
              </a:rPr>
              <a:t>Antonia Sáez Morcillo</a:t>
            </a:r>
          </a:p>
          <a:p>
            <a:pPr fontAlgn="base" hangingPunct="0">
              <a:lnSpc>
                <a:spcPct val="100000"/>
              </a:lnSpc>
              <a:spcBef>
                <a:spcPct val="0"/>
              </a:spcBef>
              <a:spcAft>
                <a:spcPct val="0"/>
              </a:spcAft>
            </a:pPr>
            <a:endParaRPr lang="es-ES_tradnl" altLang="en-US" sz="1000" dirty="0" smtClean="0">
              <a:solidFill>
                <a:srgbClr val="0070C0"/>
              </a:solidFill>
              <a:latin typeface="Gill Sans MT" panose="020B0502020104020203" pitchFamily="34" charset="0"/>
              <a:cs typeface="Arial" charset="0"/>
              <a:sym typeface="Arial" charset="0"/>
            </a:endParaRPr>
          </a:p>
          <a:p>
            <a:pPr fontAlgn="base" hangingPunct="0">
              <a:lnSpc>
                <a:spcPct val="100000"/>
              </a:lnSpc>
              <a:spcBef>
                <a:spcPct val="0"/>
              </a:spcBef>
              <a:spcAft>
                <a:spcPct val="0"/>
              </a:spcAft>
            </a:pPr>
            <a:r>
              <a:rPr lang="es-ES" altLang="en-US" sz="1000" dirty="0" smtClean="0">
                <a:solidFill>
                  <a:srgbClr val="000000"/>
                </a:solidFill>
                <a:latin typeface="Gill Sans MT" panose="020B0502020104020203" pitchFamily="34" charset="0"/>
                <a:cs typeface="Arial" charset="0"/>
                <a:sym typeface="Arial" charset="0"/>
              </a:rPr>
              <a:t>Las </a:t>
            </a:r>
            <a:r>
              <a:rPr lang="es-ES" altLang="en-US" sz="1000" dirty="0" smtClean="0">
                <a:solidFill>
                  <a:srgbClr val="000000"/>
                </a:solidFill>
                <a:latin typeface="Gill Sans MT" panose="020B0502020104020203" pitchFamily="34" charset="0"/>
                <a:cs typeface="Arial" charset="0"/>
                <a:sym typeface="Arial" charset="0"/>
              </a:rPr>
              <a:t>imágenes utilizadas en esta publicación proceden de bancos de</a:t>
            </a:r>
          </a:p>
          <a:p>
            <a:pPr fontAlgn="base" hangingPunct="0">
              <a:lnSpc>
                <a:spcPct val="100000"/>
              </a:lnSpc>
              <a:spcBef>
                <a:spcPct val="0"/>
              </a:spcBef>
              <a:spcAft>
                <a:spcPct val="0"/>
              </a:spcAft>
            </a:pPr>
            <a:r>
              <a:rPr lang="es-ES" altLang="en-US" sz="1000" dirty="0" smtClean="0">
                <a:solidFill>
                  <a:srgbClr val="000000"/>
                </a:solidFill>
                <a:latin typeface="Gill Sans MT" panose="020B0502020104020203" pitchFamily="34" charset="0"/>
                <a:cs typeface="Arial" charset="0"/>
                <a:sym typeface="Arial" charset="0"/>
              </a:rPr>
              <a:t>imágenes o están libres de derechos.</a:t>
            </a:r>
          </a:p>
          <a:p>
            <a:pPr fontAlgn="base" hangingPunct="0">
              <a:lnSpc>
                <a:spcPct val="100000"/>
              </a:lnSpc>
              <a:spcBef>
                <a:spcPct val="0"/>
              </a:spcBef>
              <a:spcAft>
                <a:spcPct val="0"/>
              </a:spcAft>
            </a:pPr>
            <a:endParaRPr lang="es-ES" altLang="en-US" sz="1000" dirty="0" smtClean="0">
              <a:solidFill>
                <a:srgbClr val="000000"/>
              </a:solidFill>
              <a:latin typeface="Gill Sans MT" panose="020B0502020104020203" pitchFamily="34" charset="0"/>
              <a:cs typeface="Arial" charset="0"/>
              <a:sym typeface="Arial" charset="0"/>
            </a:endParaRPr>
          </a:p>
          <a:p>
            <a:pPr fontAlgn="base" hangingPunct="0">
              <a:lnSpc>
                <a:spcPct val="100000"/>
              </a:lnSpc>
              <a:spcBef>
                <a:spcPct val="0"/>
              </a:spcBef>
              <a:spcAft>
                <a:spcPct val="0"/>
              </a:spcAft>
            </a:pPr>
            <a:r>
              <a:rPr lang="es-ES" altLang="en-US" sz="1000" dirty="0" smtClean="0">
                <a:solidFill>
                  <a:srgbClr val="000000"/>
                </a:solidFill>
                <a:latin typeface="Gill Sans MT" panose="020B0502020104020203" pitchFamily="34" charset="0"/>
                <a:cs typeface="Arial" charset="0"/>
                <a:sym typeface="Arial" charset="0"/>
              </a:rPr>
              <a:t>Las actividades de esta publicación pueden ser descargadas y utilizadas siempre</a:t>
            </a:r>
          </a:p>
          <a:p>
            <a:pPr fontAlgn="base" hangingPunct="0">
              <a:lnSpc>
                <a:spcPct val="100000"/>
              </a:lnSpc>
              <a:spcBef>
                <a:spcPct val="0"/>
              </a:spcBef>
              <a:spcAft>
                <a:spcPct val="0"/>
              </a:spcAft>
            </a:pPr>
            <a:r>
              <a:rPr lang="es-ES" altLang="en-US" sz="1000" dirty="0" smtClean="0">
                <a:solidFill>
                  <a:srgbClr val="000000"/>
                </a:solidFill>
                <a:latin typeface="Gill Sans MT" panose="020B0502020104020203" pitchFamily="34" charset="0"/>
                <a:cs typeface="Arial" charset="0"/>
                <a:sym typeface="Arial" charset="0"/>
              </a:rPr>
              <a:t>que se cite la procedencia.</a:t>
            </a:r>
          </a:p>
          <a:p>
            <a:pPr fontAlgn="base" hangingPunct="0">
              <a:lnSpc>
                <a:spcPct val="100000"/>
              </a:lnSpc>
              <a:spcBef>
                <a:spcPct val="0"/>
              </a:spcBef>
              <a:spcAft>
                <a:spcPct val="0"/>
              </a:spcAft>
            </a:pPr>
            <a:endParaRPr lang="es-ES" altLang="en-US" sz="1000" dirty="0" smtClean="0">
              <a:solidFill>
                <a:srgbClr val="000000"/>
              </a:solidFill>
              <a:latin typeface="Gill Sans MT" panose="020B0502020104020203" pitchFamily="34" charset="0"/>
              <a:cs typeface="Arial" charset="0"/>
              <a:sym typeface="Arial" charset="0"/>
            </a:endParaRPr>
          </a:p>
          <a:p>
            <a:pPr fontAlgn="base" hangingPunct="0">
              <a:lnSpc>
                <a:spcPct val="100000"/>
              </a:lnSpc>
              <a:spcBef>
                <a:spcPct val="0"/>
              </a:spcBef>
              <a:spcAft>
                <a:spcPct val="0"/>
              </a:spcAft>
            </a:pPr>
            <a:r>
              <a:rPr lang="es-ES_tradnl" altLang="en-US" sz="1000" dirty="0" smtClean="0">
                <a:solidFill>
                  <a:srgbClr val="000000"/>
                </a:solidFill>
                <a:latin typeface="Gill Sans MT" panose="020B0502020104020203" pitchFamily="34" charset="0"/>
                <a:cs typeface="Arial" charset="0"/>
                <a:sym typeface="Arial" charset="0"/>
              </a:rPr>
              <a:t>Para cualquier asunto relacionado con esta publicación contactar con:</a:t>
            </a:r>
            <a:endParaRPr lang="en-GB" altLang="en-US" sz="1000" dirty="0" smtClean="0">
              <a:solidFill>
                <a:srgbClr val="000000"/>
              </a:solidFill>
              <a:latin typeface="Gill Sans MT" panose="020B0502020104020203" pitchFamily="34" charset="0"/>
              <a:cs typeface="Arial" charset="0"/>
              <a:sym typeface="Arial" charset="0"/>
            </a:endParaRPr>
          </a:p>
          <a:p>
            <a:pPr fontAlgn="base" hangingPunct="0">
              <a:lnSpc>
                <a:spcPct val="100000"/>
              </a:lnSpc>
              <a:spcBef>
                <a:spcPct val="0"/>
              </a:spcBef>
              <a:spcAft>
                <a:spcPct val="0"/>
              </a:spcAft>
            </a:pPr>
            <a:r>
              <a:rPr lang="es-ES_tradnl" altLang="en-US" sz="1000" dirty="0" smtClean="0">
                <a:solidFill>
                  <a:srgbClr val="000000"/>
                </a:solidFill>
                <a:latin typeface="Gill Sans MT" panose="020B0502020104020203" pitchFamily="34" charset="0"/>
                <a:cs typeface="Arial" charset="0"/>
                <a:sym typeface="Arial" charset="0"/>
              </a:rPr>
              <a:t>Consejería de Educación</a:t>
            </a:r>
            <a:endParaRPr lang="en-GB" altLang="en-US" sz="1000" dirty="0" smtClean="0">
              <a:solidFill>
                <a:srgbClr val="000000"/>
              </a:solidFill>
              <a:latin typeface="Gill Sans MT" panose="020B0502020104020203" pitchFamily="34" charset="0"/>
              <a:cs typeface="Arial" charset="0"/>
              <a:sym typeface="Arial" charset="0"/>
            </a:endParaRPr>
          </a:p>
          <a:p>
            <a:pPr fontAlgn="base" hangingPunct="0">
              <a:lnSpc>
                <a:spcPct val="100000"/>
              </a:lnSpc>
              <a:spcBef>
                <a:spcPct val="0"/>
              </a:spcBef>
              <a:spcAft>
                <a:spcPct val="0"/>
              </a:spcAft>
            </a:pPr>
            <a:r>
              <a:rPr lang="es-ES_tradnl" altLang="en-US" sz="1000" dirty="0" smtClean="0">
                <a:solidFill>
                  <a:srgbClr val="000000"/>
                </a:solidFill>
                <a:latin typeface="Gill Sans MT" panose="020B0502020104020203" pitchFamily="34" charset="0"/>
                <a:cs typeface="Arial" charset="0"/>
                <a:sym typeface="Arial" charset="0"/>
              </a:rPr>
              <a:t>20 </a:t>
            </a:r>
            <a:r>
              <a:rPr lang="es-ES_tradnl" altLang="en-US" sz="1000" dirty="0" err="1" smtClean="0">
                <a:solidFill>
                  <a:srgbClr val="000000"/>
                </a:solidFill>
                <a:latin typeface="Gill Sans MT" panose="020B0502020104020203" pitchFamily="34" charset="0"/>
                <a:cs typeface="Arial" charset="0"/>
                <a:sym typeface="Arial" charset="0"/>
              </a:rPr>
              <a:t>Peel</a:t>
            </a:r>
            <a:r>
              <a:rPr lang="es-ES_tradnl" altLang="en-US" sz="1000" dirty="0" smtClean="0">
                <a:solidFill>
                  <a:srgbClr val="000000"/>
                </a:solidFill>
                <a:latin typeface="Gill Sans MT" panose="020B0502020104020203" pitchFamily="34" charset="0"/>
                <a:cs typeface="Arial" charset="0"/>
                <a:sym typeface="Arial" charset="0"/>
              </a:rPr>
              <a:t> Street</a:t>
            </a:r>
            <a:r>
              <a:rPr lang="en-GB" altLang="en-US" sz="1000" dirty="0" smtClean="0">
                <a:solidFill>
                  <a:srgbClr val="000000"/>
                </a:solidFill>
                <a:latin typeface="Gill Sans MT" panose="020B0502020104020203" pitchFamily="34" charset="0"/>
                <a:cs typeface="Arial" charset="0"/>
                <a:sym typeface="Arial" charset="0"/>
              </a:rPr>
              <a:t>, London W8 7PD</a:t>
            </a:r>
          </a:p>
          <a:p>
            <a:pPr fontAlgn="base" hangingPunct="0">
              <a:lnSpc>
                <a:spcPct val="100000"/>
              </a:lnSpc>
              <a:spcBef>
                <a:spcPct val="0"/>
              </a:spcBef>
              <a:spcAft>
                <a:spcPct val="0"/>
              </a:spcAft>
            </a:pPr>
            <a:r>
              <a:rPr lang="de-DE" altLang="en-US" sz="1000" dirty="0" smtClean="0">
                <a:solidFill>
                  <a:srgbClr val="000000"/>
                </a:solidFill>
                <a:latin typeface="Gill Sans MT" panose="020B0502020104020203" pitchFamily="34" charset="0"/>
                <a:cs typeface="Arial" charset="0"/>
                <a:sym typeface="Arial" charset="0"/>
              </a:rPr>
              <a:t>Tel.+44 (0) 2077272462</a:t>
            </a:r>
            <a:endParaRPr lang="en-GB" altLang="en-US" sz="1000" dirty="0" smtClean="0">
              <a:solidFill>
                <a:srgbClr val="000000"/>
              </a:solidFill>
              <a:latin typeface="Gill Sans MT" panose="020B0502020104020203" pitchFamily="34" charset="0"/>
              <a:cs typeface="Arial" charset="0"/>
              <a:sym typeface="Arial" charset="0"/>
            </a:endParaRPr>
          </a:p>
          <a:p>
            <a:pPr fontAlgn="base" hangingPunct="0">
              <a:lnSpc>
                <a:spcPct val="100000"/>
              </a:lnSpc>
              <a:spcBef>
                <a:spcPct val="0"/>
              </a:spcBef>
              <a:spcAft>
                <a:spcPct val="0"/>
              </a:spcAft>
            </a:pPr>
            <a:r>
              <a:rPr lang="de-DE" altLang="en-US" sz="1000" u="sng" dirty="0" smtClean="0">
                <a:solidFill>
                  <a:srgbClr val="000000"/>
                </a:solidFill>
                <a:latin typeface="Gill Sans MT" panose="020B0502020104020203" pitchFamily="34" charset="0"/>
                <a:cs typeface="Arial" charset="0"/>
                <a:sym typeface="Arial" charset="0"/>
              </a:rPr>
              <a:t>atd.manchester.uk@mecd.es</a:t>
            </a:r>
            <a:endParaRPr lang="en-GB" altLang="en-US" sz="1000" u="sng" dirty="0" smtClean="0">
              <a:solidFill>
                <a:srgbClr val="000000"/>
              </a:solidFill>
              <a:latin typeface="Gill Sans MT" panose="020B0502020104020203" pitchFamily="34" charset="0"/>
              <a:cs typeface="Arial" charset="0"/>
              <a:sym typeface="Arial" charset="0"/>
            </a:endParaRPr>
          </a:p>
          <a:p>
            <a:pPr fontAlgn="base" hangingPunct="0">
              <a:lnSpc>
                <a:spcPct val="100000"/>
              </a:lnSpc>
              <a:spcBef>
                <a:spcPct val="0"/>
              </a:spcBef>
              <a:spcAft>
                <a:spcPct val="0"/>
              </a:spcAft>
            </a:pPr>
            <a:r>
              <a:rPr lang="de-DE" altLang="en-US" sz="1000" u="sng" dirty="0" smtClean="0">
                <a:solidFill>
                  <a:srgbClr val="000000"/>
                </a:solidFill>
                <a:latin typeface="Gill Sans MT" panose="020B0502020104020203" pitchFamily="34" charset="0"/>
                <a:cs typeface="Arial" charset="0"/>
                <a:sym typeface="Arial" charset="0"/>
              </a:rPr>
              <a:t>www.mecd.gob.es/reinounido</a:t>
            </a:r>
            <a:endParaRPr lang="es-ES_tradnl" altLang="en-US" sz="1000" dirty="0" smtClean="0">
              <a:solidFill>
                <a:srgbClr val="000000"/>
              </a:solidFill>
              <a:latin typeface="Gill Sans MT" panose="020B0502020104020203" pitchFamily="34" charset="0"/>
              <a:cs typeface="Arial" charset="0"/>
              <a:sym typeface="Arial" charset="0"/>
            </a:endParaRPr>
          </a:p>
          <a:p>
            <a:pPr fontAlgn="base" hangingPunct="0">
              <a:lnSpc>
                <a:spcPct val="100000"/>
              </a:lnSpc>
              <a:spcBef>
                <a:spcPct val="0"/>
              </a:spcBef>
              <a:spcAft>
                <a:spcPct val="0"/>
              </a:spcAft>
            </a:pPr>
            <a:endParaRPr lang="es-ES_tradnl" altLang="en-US" sz="1100" dirty="0" smtClean="0">
              <a:solidFill>
                <a:srgbClr val="0070C0"/>
              </a:solidFill>
              <a:latin typeface="Calibri" pitchFamily="34" charset="0"/>
              <a:cs typeface="Arial" charset="0"/>
              <a:sym typeface="Arial" charset="0"/>
            </a:endParaRPr>
          </a:p>
          <a:p>
            <a:pPr fontAlgn="base" hangingPunct="0">
              <a:lnSpc>
                <a:spcPct val="100000"/>
              </a:lnSpc>
              <a:spcBef>
                <a:spcPct val="0"/>
              </a:spcBef>
              <a:spcAft>
                <a:spcPct val="0"/>
              </a:spcAft>
            </a:pPr>
            <a:endParaRPr lang="en-GB" altLang="en-US" sz="900" u="sng" dirty="0" smtClean="0">
              <a:solidFill>
                <a:srgbClr val="0070C0"/>
              </a:solidFill>
              <a:latin typeface="Calibri" pitchFamily="34" charset="0"/>
              <a:cs typeface="Arial" charset="0"/>
              <a:sym typeface="Arial" charset="0"/>
            </a:endParaRPr>
          </a:p>
          <a:p>
            <a:pPr fontAlgn="base" hangingPunct="0">
              <a:lnSpc>
                <a:spcPct val="100000"/>
              </a:lnSpc>
              <a:spcBef>
                <a:spcPct val="0"/>
              </a:spcBef>
              <a:spcAft>
                <a:spcPct val="0"/>
              </a:spcAft>
            </a:pPr>
            <a:endParaRPr lang="es-ES" altLang="en-US" sz="900" dirty="0" smtClean="0">
              <a:solidFill>
                <a:srgbClr val="000000"/>
              </a:solidFill>
              <a:latin typeface="Calibri" pitchFamily="34" charset="0"/>
              <a:cs typeface="Arial" charset="0"/>
              <a:sym typeface="Arial" charset="0"/>
            </a:endParaRPr>
          </a:p>
        </p:txBody>
      </p:sp>
      <p:sp>
        <p:nvSpPr>
          <p:cNvPr id="12" name="2 Marcador de texto"/>
          <p:cNvSpPr txBox="1">
            <a:spLocks/>
          </p:cNvSpPr>
          <p:nvPr/>
        </p:nvSpPr>
        <p:spPr bwMode="auto">
          <a:xfrm>
            <a:off x="392113" y="1652587"/>
            <a:ext cx="4191000" cy="4484687"/>
          </a:xfrm>
          <a:prstGeom prst="rect">
            <a:avLst/>
          </a:prstGeom>
          <a:noFill/>
          <a:ln w="9525">
            <a:noFill/>
            <a:miter lim="800000"/>
            <a:headEnd/>
            <a:tailEnd/>
          </a:ln>
        </p:spPr>
        <p:txBody>
          <a:bodyPr lIns="91425" tIns="91425" rIns="91425" bIns="91425"/>
          <a:lstStyle>
            <a:lvl1pPr marL="342900" indent="-342900" eaLnBrk="0">
              <a:lnSpc>
                <a:spcPct val="98000"/>
              </a:lnSpc>
              <a:spcAft>
                <a:spcPts val="1425"/>
              </a:spcAft>
              <a:defRPr sz="2000">
                <a:solidFill>
                  <a:srgbClr val="595959"/>
                </a:solidFill>
                <a:latin typeface="Rockwell" pitchFamily="18" charset="0"/>
                <a:ea typeface="SimSun" pitchFamily="2" charset="-122"/>
              </a:defRPr>
            </a:lvl1pPr>
            <a:lvl2pPr eaLnBrk="0">
              <a:lnSpc>
                <a:spcPct val="98000"/>
              </a:lnSpc>
              <a:spcAft>
                <a:spcPts val="1138"/>
              </a:spcAft>
              <a:defRPr>
                <a:solidFill>
                  <a:srgbClr val="595959"/>
                </a:solidFill>
                <a:latin typeface="Rockwell" pitchFamily="18" charset="0"/>
                <a:ea typeface="SimSun" pitchFamily="2" charset="-122"/>
              </a:defRPr>
            </a:lvl2pPr>
            <a:lvl3pPr eaLnBrk="0">
              <a:lnSpc>
                <a:spcPct val="98000"/>
              </a:lnSpc>
              <a:spcAft>
                <a:spcPts val="850"/>
              </a:spcAft>
              <a:defRPr>
                <a:solidFill>
                  <a:srgbClr val="595959"/>
                </a:solidFill>
                <a:latin typeface="Rockwell" pitchFamily="18" charset="0"/>
                <a:ea typeface="SimSun" pitchFamily="2" charset="-122"/>
              </a:defRPr>
            </a:lvl3pPr>
            <a:lvl4pPr eaLnBrk="0">
              <a:lnSpc>
                <a:spcPct val="98000"/>
              </a:lnSpc>
              <a:spcAft>
                <a:spcPts val="575"/>
              </a:spcAft>
              <a:defRPr>
                <a:solidFill>
                  <a:srgbClr val="595959"/>
                </a:solidFill>
                <a:latin typeface="Rockwell" pitchFamily="18" charset="0"/>
                <a:ea typeface="SimSun" pitchFamily="2" charset="-122"/>
              </a:defRPr>
            </a:lvl4pPr>
            <a:lvl5pPr eaLnBrk="0">
              <a:lnSpc>
                <a:spcPct val="98000"/>
              </a:lnSpc>
              <a:spcAft>
                <a:spcPts val="288"/>
              </a:spcAft>
              <a:defRPr sz="2000">
                <a:solidFill>
                  <a:srgbClr val="595959"/>
                </a:solidFill>
                <a:latin typeface="Rockwell" pitchFamily="18" charset="0"/>
                <a:ea typeface="SimSun" pitchFamily="2" charset="-122"/>
              </a:defRPr>
            </a:lvl5pPr>
            <a:lvl6pPr marL="25146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6pPr>
            <a:lvl7pPr marL="29718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7pPr>
            <a:lvl8pPr marL="34290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8pPr>
            <a:lvl9pPr marL="3886200" indent="-228600" eaLnBrk="0" fontAlgn="base" hangingPunct="0">
              <a:lnSpc>
                <a:spcPct val="98000"/>
              </a:lnSpc>
              <a:spcBef>
                <a:spcPct val="0"/>
              </a:spcBef>
              <a:spcAft>
                <a:spcPts val="288"/>
              </a:spcAft>
              <a:buClr>
                <a:srgbClr val="000000"/>
              </a:buClr>
              <a:buSzPct val="100000"/>
              <a:buFont typeface="Times New Roman" pitchFamily="18" charset="0"/>
              <a:defRPr sz="2000">
                <a:solidFill>
                  <a:srgbClr val="595959"/>
                </a:solidFill>
                <a:latin typeface="Rockwell" pitchFamily="18" charset="0"/>
                <a:ea typeface="SimSun" pitchFamily="2" charset="-122"/>
              </a:defRPr>
            </a:lvl9pPr>
          </a:lstStyle>
          <a:p>
            <a:pPr marL="0" indent="0" fontAlgn="base" hangingPunct="0">
              <a:lnSpc>
                <a:spcPct val="100000"/>
              </a:lnSpc>
              <a:spcBef>
                <a:spcPct val="0"/>
              </a:spcBef>
              <a:spcAft>
                <a:spcPct val="0"/>
              </a:spcAft>
              <a:buFont typeface="Times New Roman" pitchFamily="18" charset="0"/>
              <a:buNone/>
              <a:defRPr/>
            </a:pPr>
            <a:endParaRPr lang="es-ES_tradnl" altLang="en-US" sz="900" dirty="0" smtClean="0">
              <a:solidFill>
                <a:srgbClr val="0070C0"/>
              </a:solidFill>
              <a:latin typeface="Calibri" pitchFamily="34" charset="0"/>
              <a:cs typeface="Arial" charset="0"/>
              <a:sym typeface="Arial" charset="0"/>
            </a:endParaRPr>
          </a:p>
          <a:p>
            <a:pPr marL="0" indent="0" algn="just" fontAlgn="base" hangingPunct="0">
              <a:lnSpc>
                <a:spcPct val="100000"/>
              </a:lnSpc>
              <a:spcBef>
                <a:spcPct val="0"/>
              </a:spcBef>
              <a:spcAft>
                <a:spcPct val="0"/>
              </a:spcAft>
              <a:buFont typeface="Times New Roman" pitchFamily="18" charset="0"/>
              <a:buNone/>
              <a:defRPr/>
            </a:pPr>
            <a:r>
              <a:rPr lang="es-ES" altLang="en-US" sz="1000" dirty="0" smtClean="0">
                <a:solidFill>
                  <a:srgbClr val="000000"/>
                </a:solidFill>
                <a:latin typeface="Gill Sans MT" panose="020B0502020104020203" pitchFamily="34" charset="0"/>
                <a:cs typeface="Arial" charset="0"/>
                <a:sym typeface="Arial" charset="0"/>
              </a:rPr>
              <a:t>Unidades didácticas sobre aspectos lingüísticos y culturales para estudiantes de español de enseñanza secundaria en los sistemas educativos británicos e irlandés, elaboradas por grupos de trabajo de auxiliares de conversación de español.</a:t>
            </a:r>
          </a:p>
          <a:p>
            <a:pPr fontAlgn="base" hangingPunct="0">
              <a:lnSpc>
                <a:spcPct val="100000"/>
              </a:lnSpc>
              <a:spcBef>
                <a:spcPct val="0"/>
              </a:spcBef>
              <a:spcAft>
                <a:spcPct val="0"/>
              </a:spcAft>
              <a:defRPr/>
            </a:pPr>
            <a:endParaRPr lang="en-GB" altLang="en-US" sz="900" dirty="0" smtClean="0">
              <a:solidFill>
                <a:srgbClr val="000000"/>
              </a:solidFill>
              <a:latin typeface="Calibri" pitchFamily="34" charset="0"/>
              <a:cs typeface="Arial" charset="0"/>
              <a:sym typeface="Arial" charset="0"/>
            </a:endParaRPr>
          </a:p>
          <a:p>
            <a:pPr marL="0" indent="0" defTabSz="449263" fontAlgn="base" hangingPunct="0">
              <a:spcAft>
                <a:spcPts val="0"/>
              </a:spcAft>
              <a:buClr>
                <a:srgbClr val="000000"/>
              </a:buClr>
              <a:buSzPct val="100000"/>
              <a:buFont typeface="Times New Roman" pitchFamily="18" charset="0"/>
              <a:buNone/>
            </a:pPr>
            <a:r>
              <a:rPr lang="es-ES" sz="1200" kern="1400" dirty="0" smtClean="0">
                <a:solidFill>
                  <a:srgbClr val="000000"/>
                </a:solidFill>
                <a:latin typeface="Gill Sans MT"/>
              </a:rPr>
              <a:t>Catálogo de publicaciones del Ministerio:</a:t>
            </a:r>
          </a:p>
          <a:p>
            <a:pPr marL="0" indent="0" defTabSz="449263" fontAlgn="base" hangingPunct="0">
              <a:spcAft>
                <a:spcPts val="0"/>
              </a:spcAft>
              <a:buClr>
                <a:srgbClr val="000000"/>
              </a:buClr>
              <a:buSzPct val="100000"/>
              <a:buFont typeface="Times New Roman" pitchFamily="18" charset="0"/>
              <a:buNone/>
            </a:pPr>
            <a:r>
              <a:rPr lang="es-ES" sz="1200" kern="1400" dirty="0" smtClean="0">
                <a:solidFill>
                  <a:srgbClr val="000000"/>
                </a:solidFill>
                <a:latin typeface="Gill Sans MT"/>
                <a:hlinkClick r:id="rId2"/>
              </a:rPr>
              <a:t>www.mecd.gob.es</a:t>
            </a:r>
            <a:r>
              <a:rPr lang="es-ES" sz="1200" kern="1400" dirty="0" smtClean="0">
                <a:solidFill>
                  <a:srgbClr val="000000"/>
                </a:solidFill>
                <a:latin typeface="Gill Sans MT"/>
              </a:rPr>
              <a:t>   </a:t>
            </a:r>
            <a:endParaRPr lang="es-ES" sz="1400" kern="1400" dirty="0" smtClean="0">
              <a:solidFill>
                <a:srgbClr val="000000"/>
              </a:solidFill>
              <a:latin typeface="Times New Roman"/>
            </a:endParaRPr>
          </a:p>
          <a:p>
            <a:pPr marL="0" indent="0" defTabSz="449263" fontAlgn="base" hangingPunct="0">
              <a:spcAft>
                <a:spcPts val="0"/>
              </a:spcAft>
              <a:buClr>
                <a:srgbClr val="000000"/>
              </a:buClr>
              <a:buSzPct val="100000"/>
              <a:buFont typeface="Times New Roman" pitchFamily="18" charset="0"/>
              <a:buNone/>
            </a:pPr>
            <a:r>
              <a:rPr lang="es-ES" sz="1200" kern="1400" dirty="0" smtClean="0">
                <a:solidFill>
                  <a:srgbClr val="000000"/>
                </a:solidFill>
                <a:latin typeface="Gill Sans MT"/>
              </a:rPr>
              <a:t>Catálogo  general de publicaciones oficiales: </a:t>
            </a:r>
            <a:endParaRPr lang="es-ES" sz="1400" kern="1400" dirty="0" smtClean="0">
              <a:solidFill>
                <a:srgbClr val="000000"/>
              </a:solidFill>
              <a:latin typeface="Times New Roman"/>
            </a:endParaRPr>
          </a:p>
          <a:p>
            <a:pPr marL="0" indent="0" defTabSz="449263" fontAlgn="base" hangingPunct="0">
              <a:spcAft>
                <a:spcPts val="0"/>
              </a:spcAft>
              <a:buClr>
                <a:srgbClr val="000000"/>
              </a:buClr>
              <a:buSzPct val="100000"/>
              <a:buFont typeface="Times New Roman" pitchFamily="18" charset="0"/>
              <a:buNone/>
            </a:pPr>
            <a:r>
              <a:rPr lang="es-ES" sz="1200" u="sng" kern="1400" dirty="0" smtClean="0">
                <a:solidFill>
                  <a:srgbClr val="000000"/>
                </a:solidFill>
                <a:latin typeface="Gill Sans MT"/>
                <a:hlinkClick r:id="rId3"/>
              </a:rPr>
              <a:t>www.publicacionesoficiales.boe.es</a:t>
            </a:r>
            <a:endParaRPr lang="es-ES" sz="1400" kern="1400" dirty="0" smtClean="0">
              <a:solidFill>
                <a:srgbClr val="000000"/>
              </a:solidFill>
              <a:latin typeface="Times New Roman"/>
            </a:endParaRPr>
          </a:p>
          <a:p>
            <a:pPr marL="0" indent="0" defTabSz="449263" fontAlgn="base" hangingPunct="0">
              <a:spcAft>
                <a:spcPts val="0"/>
              </a:spcAft>
              <a:buClr>
                <a:srgbClr val="000000"/>
              </a:buClr>
              <a:buSzPct val="100000"/>
              <a:buFont typeface="Times New Roman" pitchFamily="18" charset="0"/>
              <a:buNone/>
            </a:pPr>
            <a:r>
              <a:rPr lang="es-ES" sz="1400" kern="1400" dirty="0" smtClean="0">
                <a:solidFill>
                  <a:srgbClr val="000000"/>
                </a:solidFill>
                <a:latin typeface="Times New Roman"/>
              </a:rPr>
              <a:t> </a:t>
            </a:r>
          </a:p>
          <a:p>
            <a:pPr fontAlgn="base" hangingPunct="0">
              <a:lnSpc>
                <a:spcPct val="100000"/>
              </a:lnSpc>
              <a:spcBef>
                <a:spcPct val="0"/>
              </a:spcBef>
              <a:spcAft>
                <a:spcPct val="0"/>
              </a:spcAft>
              <a:defRPr/>
            </a:pPr>
            <a:endParaRPr lang="en-GB" altLang="en-US" sz="1100" dirty="0" smtClean="0">
              <a:solidFill>
                <a:srgbClr val="000000"/>
              </a:solidFill>
              <a:latin typeface="Calibri" pitchFamily="34" charset="0"/>
              <a:cs typeface="Arial" charset="0"/>
              <a:sym typeface="Arial" charset="0"/>
            </a:endParaRPr>
          </a:p>
        </p:txBody>
      </p:sp>
      <p:sp>
        <p:nvSpPr>
          <p:cNvPr id="7" name="Text Box 6"/>
          <p:cNvSpPr txBox="1">
            <a:spLocks noChangeArrowheads="1"/>
          </p:cNvSpPr>
          <p:nvPr/>
        </p:nvSpPr>
        <p:spPr bwMode="auto">
          <a:xfrm>
            <a:off x="0" y="0"/>
            <a:ext cx="9144000" cy="1592261"/>
          </a:xfrm>
          <a:prstGeom prst="rect">
            <a:avLst/>
          </a:prstGeom>
          <a:solidFill>
            <a:srgbClr val="709CB0"/>
          </a:solidFill>
          <a:ln>
            <a:noFill/>
          </a:ln>
          <a:effectLst/>
          <a:extLst>
            <a:ext uri="{91240B29-F687-4F45-9708-019B960494DF}">
              <a14:hiddenLine xmlns:a14="http://schemas.microsoft.com/office/drawing/2010/main" w="317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720000" tIns="432000" rIns="432000" bIns="360000" numCol="1" anchor="t" anchorCtr="0" compatLnSpc="1">
            <a:prstTxWarp prst="textNoShape">
              <a:avLst/>
            </a:prstTxWarp>
          </a:bodyPr>
          <a:lstStyle>
            <a:lvl1pPr eaLnBrk="0">
              <a:defRPr>
                <a:solidFill>
                  <a:schemeClr val="bg1"/>
                </a:solidFill>
                <a:latin typeface="Arial" pitchFamily="34" charset="0"/>
                <a:ea typeface="SimSun" pitchFamily="2" charset="-122"/>
              </a:defRPr>
            </a:lvl1pPr>
            <a:lvl2pPr marL="457200" eaLnBrk="0">
              <a:defRPr>
                <a:solidFill>
                  <a:schemeClr val="bg1"/>
                </a:solidFill>
                <a:latin typeface="Arial" pitchFamily="34" charset="0"/>
                <a:ea typeface="SimSun" pitchFamily="2" charset="-122"/>
              </a:defRPr>
            </a:lvl2pPr>
            <a:lvl3pPr marL="914400" eaLnBrk="0">
              <a:defRPr>
                <a:solidFill>
                  <a:schemeClr val="bg1"/>
                </a:solidFill>
                <a:latin typeface="Arial" pitchFamily="34" charset="0"/>
                <a:ea typeface="SimSun" pitchFamily="2" charset="-122"/>
              </a:defRPr>
            </a:lvl3pPr>
            <a:lvl4pPr marL="1371600" eaLnBrk="0">
              <a:defRPr>
                <a:solidFill>
                  <a:schemeClr val="bg1"/>
                </a:solidFill>
                <a:latin typeface="Arial" pitchFamily="34" charset="0"/>
                <a:ea typeface="SimSun" pitchFamily="2" charset="-122"/>
              </a:defRPr>
            </a:lvl4pPr>
            <a:lvl5pPr marL="1828800" eaLnBrk="0">
              <a:defRPr>
                <a:solidFill>
                  <a:schemeClr val="bg1"/>
                </a:solidFill>
                <a:latin typeface="Arial" pitchFamily="34" charset="0"/>
                <a:ea typeface="SimSun" pitchFamily="2" charset="-122"/>
              </a:defRPr>
            </a:lvl5pPr>
            <a:lvl6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6pPr>
            <a:lvl7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7pPr>
            <a:lvl8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8pPr>
            <a:lvl9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9pPr>
          </a:lstStyle>
          <a:p>
            <a:pPr defTabSz="449263" eaLnBrk="1" fontAlgn="base" hangingPunct="0">
              <a:spcBef>
                <a:spcPct val="0"/>
              </a:spcBef>
              <a:spcAft>
                <a:spcPct val="0"/>
              </a:spcAft>
              <a:buClr>
                <a:srgbClr val="000000"/>
              </a:buClr>
              <a:buSzPct val="100000"/>
              <a:buFont typeface="Times New Roman" pitchFamily="18" charset="0"/>
              <a:buNone/>
            </a:pPr>
            <a:r>
              <a:rPr lang="es-ES" altLang="en-US" sz="2400" b="1" dirty="0">
                <a:solidFill>
                  <a:srgbClr val="FFFFFF"/>
                </a:solidFill>
                <a:latin typeface="Proxima Nova Lt" charset="0"/>
              </a:rPr>
              <a:t>¿Jugamos?</a:t>
            </a:r>
          </a:p>
          <a:p>
            <a:pPr defTabSz="449263" eaLnBrk="1" fontAlgn="base" hangingPunct="0">
              <a:spcBef>
                <a:spcPct val="0"/>
              </a:spcBef>
              <a:spcAft>
                <a:spcPct val="0"/>
              </a:spcAft>
              <a:buClr>
                <a:srgbClr val="000000"/>
              </a:buClr>
              <a:buSzPct val="100000"/>
              <a:buFont typeface="Times New Roman" pitchFamily="18" charset="0"/>
              <a:buNone/>
            </a:pPr>
            <a:r>
              <a:rPr lang="es-ES" altLang="en-US" sz="2400" b="1" dirty="0">
                <a:solidFill>
                  <a:srgbClr val="FFFFFF"/>
                </a:solidFill>
                <a:latin typeface="Proxima Nova Lt" charset="0"/>
              </a:rPr>
              <a:t>Juegos tradicionales del mundo hispano</a:t>
            </a:r>
            <a:endParaRPr lang="en-US" altLang="en-US" sz="2400" dirty="0">
              <a:solidFill>
                <a:srgbClr val="FFFFFF"/>
              </a:solidFill>
            </a:endParaRPr>
          </a:p>
          <a:p>
            <a:pPr defTabSz="449263" eaLnBrk="1" fontAlgn="base" hangingPunct="0">
              <a:spcBef>
                <a:spcPct val="0"/>
              </a:spcBef>
              <a:spcAft>
                <a:spcPct val="0"/>
              </a:spcAft>
              <a:buClr>
                <a:srgbClr val="000000"/>
              </a:buClr>
              <a:buSzPct val="100000"/>
              <a:buFont typeface="Times New Roman" pitchFamily="18" charset="0"/>
              <a:buNone/>
            </a:pPr>
            <a:endParaRPr lang="es-ES" altLang="en-US" sz="2400" b="1" dirty="0" smtClean="0">
              <a:solidFill>
                <a:srgbClr val="FFFFFF"/>
              </a:solidFill>
              <a:latin typeface="Proxima Nova Lt" charset="0"/>
            </a:endParaRPr>
          </a:p>
          <a:p>
            <a:pPr defTabSz="449263" eaLnBrk="1" fontAlgn="base" hangingPunct="0">
              <a:spcBef>
                <a:spcPct val="0"/>
              </a:spcBef>
              <a:spcAft>
                <a:spcPct val="0"/>
              </a:spcAft>
              <a:buClr>
                <a:srgbClr val="000000"/>
              </a:buClr>
              <a:buSzPct val="100000"/>
              <a:buFont typeface="Times New Roman" pitchFamily="18" charset="0"/>
              <a:buNone/>
            </a:pPr>
            <a:endParaRPr lang="en-US" altLang="en-US" sz="2400" dirty="0" smtClean="0">
              <a:solidFill>
                <a:srgbClr val="FFFFFF"/>
              </a:solidFill>
            </a:endParaRPr>
          </a:p>
        </p:txBody>
      </p:sp>
      <p:sp>
        <p:nvSpPr>
          <p:cNvPr id="9" name="Text Box 10"/>
          <p:cNvSpPr txBox="1">
            <a:spLocks noChangeArrowheads="1"/>
          </p:cNvSpPr>
          <p:nvPr/>
        </p:nvSpPr>
        <p:spPr bwMode="auto">
          <a:xfrm>
            <a:off x="683555" y="1206106"/>
            <a:ext cx="6370637" cy="358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0" tIns="0" rIns="0" bIns="0" numCol="1" anchor="t" anchorCtr="0" compatLnSpc="1">
            <a:prstTxWarp prst="textNoShape">
              <a:avLst/>
            </a:prstTxWarp>
          </a:bodyPr>
          <a:lstStyle>
            <a:lvl1pPr eaLnBrk="0">
              <a:defRPr>
                <a:solidFill>
                  <a:schemeClr val="bg1"/>
                </a:solidFill>
                <a:latin typeface="Arial" pitchFamily="34" charset="0"/>
                <a:ea typeface="SimSun" pitchFamily="2" charset="-122"/>
              </a:defRPr>
            </a:lvl1pPr>
            <a:lvl2pPr marL="457200" eaLnBrk="0">
              <a:defRPr>
                <a:solidFill>
                  <a:schemeClr val="bg1"/>
                </a:solidFill>
                <a:latin typeface="Arial" pitchFamily="34" charset="0"/>
                <a:ea typeface="SimSun" pitchFamily="2" charset="-122"/>
              </a:defRPr>
            </a:lvl2pPr>
            <a:lvl3pPr marL="914400" eaLnBrk="0">
              <a:defRPr>
                <a:solidFill>
                  <a:schemeClr val="bg1"/>
                </a:solidFill>
                <a:latin typeface="Arial" pitchFamily="34" charset="0"/>
                <a:ea typeface="SimSun" pitchFamily="2" charset="-122"/>
              </a:defRPr>
            </a:lvl3pPr>
            <a:lvl4pPr marL="1371600" eaLnBrk="0">
              <a:defRPr>
                <a:solidFill>
                  <a:schemeClr val="bg1"/>
                </a:solidFill>
                <a:latin typeface="Arial" pitchFamily="34" charset="0"/>
                <a:ea typeface="SimSun" pitchFamily="2" charset="-122"/>
              </a:defRPr>
            </a:lvl4pPr>
            <a:lvl5pPr marL="1828800" eaLnBrk="0">
              <a:defRPr>
                <a:solidFill>
                  <a:schemeClr val="bg1"/>
                </a:solidFill>
                <a:latin typeface="Arial" pitchFamily="34" charset="0"/>
                <a:ea typeface="SimSun" pitchFamily="2" charset="-122"/>
              </a:defRPr>
            </a:lvl5pPr>
            <a:lvl6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6pPr>
            <a:lvl7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7pPr>
            <a:lvl8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8pPr>
            <a:lvl9pPr defTabSz="449263" eaLnBrk="0" fontAlgn="base" hangingPunct="0">
              <a:lnSpc>
                <a:spcPct val="93000"/>
              </a:lnSpc>
              <a:spcBef>
                <a:spcPct val="0"/>
              </a:spcBef>
              <a:spcAft>
                <a:spcPct val="0"/>
              </a:spcAft>
              <a:buClr>
                <a:srgbClr val="000000"/>
              </a:buClr>
              <a:buSzPct val="100000"/>
              <a:buFont typeface="Times New Roman" pitchFamily="18" charset="0"/>
              <a:defRPr>
                <a:solidFill>
                  <a:schemeClr val="bg1"/>
                </a:solidFill>
                <a:latin typeface="Arial" pitchFamily="34" charset="0"/>
                <a:ea typeface="SimSun" pitchFamily="2" charset="-122"/>
              </a:defRPr>
            </a:lvl9pPr>
          </a:lstStyle>
          <a:p>
            <a:pPr defTabSz="449263" eaLnBrk="1" fontAlgn="base" hangingPunct="0">
              <a:lnSpc>
                <a:spcPct val="168000"/>
              </a:lnSpc>
              <a:spcBef>
                <a:spcPct val="0"/>
              </a:spcBef>
              <a:spcAft>
                <a:spcPct val="0"/>
              </a:spcAft>
              <a:buClr>
                <a:srgbClr val="000000"/>
              </a:buClr>
              <a:buSzPct val="100000"/>
              <a:buFont typeface="Times New Roman" pitchFamily="18" charset="0"/>
              <a:buNone/>
            </a:pPr>
            <a:r>
              <a:rPr lang="es-ES" altLang="en-US" sz="1400" dirty="0" smtClean="0">
                <a:solidFill>
                  <a:srgbClr val="FFFFFF"/>
                </a:solidFill>
                <a:latin typeface="Proxima Nova Rg" charset="0"/>
              </a:rPr>
              <a:t>Unidades de secundaria y </a:t>
            </a:r>
            <a:r>
              <a:rPr lang="es-ES" altLang="en-US" sz="1400" i="1" dirty="0" smtClean="0">
                <a:solidFill>
                  <a:srgbClr val="FFFFFF"/>
                </a:solidFill>
                <a:latin typeface="Proxima Nova Rg" charset="0"/>
              </a:rPr>
              <a:t>A-</a:t>
            </a:r>
            <a:r>
              <a:rPr lang="es-ES" altLang="en-US" sz="1400" i="1" dirty="0" err="1" smtClean="0">
                <a:solidFill>
                  <a:srgbClr val="FFFFFF"/>
                </a:solidFill>
                <a:latin typeface="Proxima Nova Rg" charset="0"/>
              </a:rPr>
              <a:t>level</a:t>
            </a:r>
            <a:endParaRPr lang="en-US" altLang="en-US" sz="1400" i="1" dirty="0" smtClean="0">
              <a:solidFill>
                <a:srgbClr val="FFFFFF"/>
              </a:solidFill>
            </a:endParaRPr>
          </a:p>
        </p:txBody>
      </p:sp>
      <p:pic>
        <p:nvPicPr>
          <p:cNvPr id="7578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9552" y="3521172"/>
            <a:ext cx="647700"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3" name="Rectangle 2"/>
          <p:cNvSpPr/>
          <p:nvPr/>
        </p:nvSpPr>
        <p:spPr>
          <a:xfrm>
            <a:off x="392113" y="4138710"/>
            <a:ext cx="2640596" cy="2181879"/>
          </a:xfrm>
          <a:prstGeom prst="rect">
            <a:avLst/>
          </a:prstGeom>
        </p:spPr>
        <p:txBody>
          <a:bodyPr wrap="square">
            <a:spAutoFit/>
          </a:bodyPr>
          <a:lstStyle/>
          <a:p>
            <a:pPr defTabSz="449263" fontAlgn="base" hangingPunct="0">
              <a:lnSpc>
                <a:spcPct val="93000"/>
              </a:lnSpc>
              <a:spcBef>
                <a:spcPct val="0"/>
              </a:spcBef>
              <a:spcAft>
                <a:spcPct val="0"/>
              </a:spcAft>
              <a:buClr>
                <a:srgbClr val="000000"/>
              </a:buClr>
              <a:buSzPct val="100000"/>
              <a:buFont typeface="Times New Roman" pitchFamily="18" charset="0"/>
              <a:buNone/>
            </a:pPr>
            <a:r>
              <a:rPr lang="es-ES" dirty="0" smtClean="0">
                <a:solidFill>
                  <a:srgbClr val="FFFFFF"/>
                </a:solidFill>
                <a:latin typeface="Arial" charset="0"/>
              </a:rPr>
              <a:t>MINISTERIO DE </a:t>
            </a:r>
            <a:r>
              <a:rPr lang="es-ES" sz="1000" dirty="0" smtClean="0">
                <a:solidFill>
                  <a:srgbClr val="000000"/>
                </a:solidFill>
                <a:latin typeface="Gill Sans MT" panose="020B0502020104020203" pitchFamily="34" charset="0"/>
              </a:rPr>
              <a:t>EDUCACIÓN, CULTURA </a:t>
            </a:r>
          </a:p>
          <a:p>
            <a:pPr defTabSz="449263" fontAlgn="base" hangingPunct="0">
              <a:lnSpc>
                <a:spcPct val="93000"/>
              </a:lnSpc>
              <a:spcBef>
                <a:spcPct val="0"/>
              </a:spcBef>
              <a:spcAft>
                <a:spcPct val="0"/>
              </a:spcAft>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rPr>
              <a:t>Y DEPORTE</a:t>
            </a:r>
          </a:p>
          <a:p>
            <a:pPr defTabSz="449263" fontAlgn="base" hangingPunct="0">
              <a:lnSpc>
                <a:spcPct val="93000"/>
              </a:lnSpc>
              <a:spcBef>
                <a:spcPct val="0"/>
              </a:spcBef>
              <a:spcAft>
                <a:spcPct val="0"/>
              </a:spcAft>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rPr>
              <a:t>Subsecretaría</a:t>
            </a:r>
          </a:p>
          <a:p>
            <a:pPr defTabSz="449263" fontAlgn="base" hangingPunct="0">
              <a:lnSpc>
                <a:spcPct val="93000"/>
              </a:lnSpc>
              <a:spcBef>
                <a:spcPct val="0"/>
              </a:spcBef>
              <a:spcAft>
                <a:spcPct val="0"/>
              </a:spcAft>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rPr>
              <a:t>Subdirección General de Cooperación Internacional</a:t>
            </a:r>
          </a:p>
          <a:p>
            <a:pPr defTabSz="449263" fontAlgn="base" hangingPunct="0">
              <a:lnSpc>
                <a:spcPct val="93000"/>
              </a:lnSpc>
              <a:spcBef>
                <a:spcPct val="0"/>
              </a:spcBef>
              <a:spcAft>
                <a:spcPct val="0"/>
              </a:spcAft>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rPr>
              <a:t> </a:t>
            </a:r>
          </a:p>
          <a:p>
            <a:pPr defTabSz="449263" fontAlgn="base" hangingPunct="0">
              <a:lnSpc>
                <a:spcPct val="93000"/>
              </a:lnSpc>
              <a:spcBef>
                <a:spcPct val="0"/>
              </a:spcBef>
              <a:spcAft>
                <a:spcPct val="0"/>
              </a:spcAft>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rPr>
              <a:t>Edita:</a:t>
            </a:r>
          </a:p>
          <a:p>
            <a:pPr defTabSz="449263" fontAlgn="base" hangingPunct="0">
              <a:lnSpc>
                <a:spcPct val="93000"/>
              </a:lnSpc>
              <a:spcBef>
                <a:spcPct val="0"/>
              </a:spcBef>
              <a:spcAft>
                <a:spcPct val="0"/>
              </a:spcAft>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rPr>
              <a:t>© SECRETARÍA GENERAL TÉCNICA</a:t>
            </a:r>
          </a:p>
          <a:p>
            <a:pPr defTabSz="449263" fontAlgn="base" hangingPunct="0">
              <a:lnSpc>
                <a:spcPct val="93000"/>
              </a:lnSpc>
              <a:spcBef>
                <a:spcPct val="0"/>
              </a:spcBef>
              <a:spcAft>
                <a:spcPct val="0"/>
              </a:spcAft>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rPr>
              <a:t>Subdirección General de Documentación y Publicaciones</a:t>
            </a:r>
          </a:p>
          <a:p>
            <a:pPr defTabSz="449263" fontAlgn="base" hangingPunct="0">
              <a:lnSpc>
                <a:spcPct val="93000"/>
              </a:lnSpc>
              <a:spcBef>
                <a:spcPct val="0"/>
              </a:spcBef>
              <a:spcAft>
                <a:spcPct val="0"/>
              </a:spcAft>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rPr>
              <a:t>Edición: Diciembre 2014</a:t>
            </a:r>
          </a:p>
          <a:p>
            <a:pPr defTabSz="449263" fontAlgn="base" hangingPunct="0">
              <a:lnSpc>
                <a:spcPct val="93000"/>
              </a:lnSpc>
              <a:spcBef>
                <a:spcPct val="0"/>
              </a:spcBef>
              <a:spcAft>
                <a:spcPct val="0"/>
              </a:spcAft>
              <a:buClr>
                <a:srgbClr val="000000"/>
              </a:buClr>
              <a:buSzPct val="100000"/>
              <a:buFont typeface="Times New Roman" pitchFamily="18" charset="0"/>
              <a:buNone/>
            </a:pPr>
            <a:r>
              <a:rPr lang="es-ES" sz="1000" dirty="0" smtClean="0">
                <a:solidFill>
                  <a:srgbClr val="000000"/>
                </a:solidFill>
                <a:latin typeface="Gill Sans MT" panose="020B0502020104020203" pitchFamily="34" charset="0"/>
              </a:rPr>
              <a:t>NIPO: 030-14-284-3</a:t>
            </a:r>
            <a:r>
              <a:rPr lang="es-ES" dirty="0" smtClean="0">
                <a:solidFill>
                  <a:srgbClr val="FFFFFF"/>
                </a:solidFill>
                <a:latin typeface="Arial" charset="0"/>
              </a:rPr>
              <a:t> </a:t>
            </a:r>
          </a:p>
        </p:txBody>
      </p:sp>
    </p:spTree>
    <p:extLst>
      <p:ext uri="{BB962C8B-B14F-4D97-AF65-F5344CB8AC3E}">
        <p14:creationId xmlns:p14="http://schemas.microsoft.com/office/powerpoint/2010/main" val="35040964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0" y="764704"/>
            <a:ext cx="2627784" cy="368036"/>
          </a:xfrm>
          <a:solidFill>
            <a:srgbClr val="0088B8"/>
          </a:solidFill>
        </p:spPr>
        <p:txBody>
          <a:bodyPr>
            <a:noAutofit/>
          </a:bodyPr>
          <a:lstStyle/>
          <a:p>
            <a:pPr algn="l"/>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Historia</a:t>
            </a:r>
            <a:endParaRPr lang="es-ES" sz="2400" b="1" dirty="0">
              <a:solidFill>
                <a:schemeClr val="bg1"/>
              </a:solidFill>
              <a:latin typeface="Bookman Old Style" pitchFamily="18" charset="0"/>
            </a:endParaRPr>
          </a:p>
        </p:txBody>
      </p:sp>
      <p:sp>
        <p:nvSpPr>
          <p:cNvPr id="9" name="8 CuadroTexto"/>
          <p:cNvSpPr txBox="1"/>
          <p:nvPr/>
        </p:nvSpPr>
        <p:spPr>
          <a:xfrm>
            <a:off x="0" y="2463279"/>
            <a:ext cx="2627784" cy="461665"/>
          </a:xfrm>
          <a:prstGeom prst="rect">
            <a:avLst/>
          </a:prstGeom>
          <a:solidFill>
            <a:srgbClr val="0088B8"/>
          </a:solidFill>
        </p:spPr>
        <p:txBody>
          <a:bodyPr wrap="square" rtlCol="0">
            <a:spAutoFit/>
          </a:bodyPr>
          <a:lstStyle/>
          <a:p>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 Desarrollo</a:t>
            </a:r>
            <a:endParaRPr lang="es-ES" dirty="0">
              <a:solidFill>
                <a:schemeClr val="bg1"/>
              </a:solidFill>
            </a:endParaRPr>
          </a:p>
        </p:txBody>
      </p:sp>
      <p:sp>
        <p:nvSpPr>
          <p:cNvPr id="6" name="5 CuadroTexto"/>
          <p:cNvSpPr txBox="1"/>
          <p:nvPr/>
        </p:nvSpPr>
        <p:spPr>
          <a:xfrm>
            <a:off x="-36512" y="-27383"/>
            <a:ext cx="5256584" cy="646331"/>
          </a:xfrm>
          <a:prstGeom prst="rect">
            <a:avLst/>
          </a:prstGeom>
          <a:solidFill>
            <a:srgbClr val="00B0F0"/>
          </a:solidFill>
        </p:spPr>
        <p:txBody>
          <a:bodyPr wrap="square" rtlCol="0">
            <a:spAutoFit/>
          </a:bodyPr>
          <a:lstStyle/>
          <a:p>
            <a:pPr algn="ctr"/>
            <a:r>
              <a:rPr lang="es-ES" sz="3600" b="1" dirty="0" smtClean="0">
                <a:solidFill>
                  <a:schemeClr val="bg1"/>
                </a:solidFill>
                <a:latin typeface="Bookman Old Style" pitchFamily="18" charset="0"/>
              </a:rPr>
              <a:t>La pelota valenciana</a:t>
            </a:r>
            <a:endParaRPr lang="es-ES" sz="3600" b="1" dirty="0">
              <a:solidFill>
                <a:schemeClr val="bg1"/>
              </a:solidFill>
              <a:latin typeface="Bookman Old Style" pitchFamily="18" charset="0"/>
            </a:endParaRPr>
          </a:p>
        </p:txBody>
      </p:sp>
      <p:sp>
        <p:nvSpPr>
          <p:cNvPr id="10" name="9 CuadroTexto"/>
          <p:cNvSpPr txBox="1"/>
          <p:nvPr/>
        </p:nvSpPr>
        <p:spPr>
          <a:xfrm>
            <a:off x="7308304" y="-27384"/>
            <a:ext cx="1844080" cy="523220"/>
          </a:xfrm>
          <a:prstGeom prst="rect">
            <a:avLst/>
          </a:prstGeom>
          <a:solidFill>
            <a:srgbClr val="00B0F0"/>
          </a:solidFill>
        </p:spPr>
        <p:txBody>
          <a:bodyPr wrap="square" rtlCol="0">
            <a:spAutoFit/>
          </a:bodyPr>
          <a:lstStyle/>
          <a:p>
            <a:pPr algn="r"/>
            <a:r>
              <a:rPr lang="es-ES" sz="2800" b="1" dirty="0" smtClean="0">
                <a:solidFill>
                  <a:schemeClr val="bg1"/>
                </a:solidFill>
                <a:latin typeface="Bookman Old Style" pitchFamily="18" charset="0"/>
              </a:rPr>
              <a:t>Deportes</a:t>
            </a:r>
            <a:endParaRPr lang="es-ES" sz="2800" b="1" dirty="0">
              <a:solidFill>
                <a:schemeClr val="bg1"/>
              </a:solidFill>
              <a:latin typeface="Bookman Old Style" pitchFamily="18" charset="0"/>
            </a:endParaRPr>
          </a:p>
        </p:txBody>
      </p:sp>
      <p:sp>
        <p:nvSpPr>
          <p:cNvPr id="2" name="1 CuadroTexto"/>
          <p:cNvSpPr txBox="1"/>
          <p:nvPr/>
        </p:nvSpPr>
        <p:spPr>
          <a:xfrm>
            <a:off x="323528" y="1196752"/>
            <a:ext cx="8568952" cy="923330"/>
          </a:xfrm>
          <a:prstGeom prst="rect">
            <a:avLst/>
          </a:prstGeom>
          <a:noFill/>
        </p:spPr>
        <p:txBody>
          <a:bodyPr wrap="square" rtlCol="0">
            <a:spAutoFit/>
          </a:bodyPr>
          <a:lstStyle/>
          <a:p>
            <a:r>
              <a:rPr lang="es-ES_tradnl" dirty="0">
                <a:latin typeface="Bookman Old Style" pitchFamily="18" charset="0"/>
              </a:rPr>
              <a:t>Deporte tradicional procedente de diversos juegos populares antiguos y de tradición grecorromana. La Comunidad Valenciana es la única zona donde se conserva la tradición. </a:t>
            </a:r>
          </a:p>
        </p:txBody>
      </p:sp>
      <p:sp>
        <p:nvSpPr>
          <p:cNvPr id="3" name="2 CuadroTexto"/>
          <p:cNvSpPr txBox="1"/>
          <p:nvPr/>
        </p:nvSpPr>
        <p:spPr>
          <a:xfrm>
            <a:off x="179512" y="3158966"/>
            <a:ext cx="5760640" cy="2308324"/>
          </a:xfrm>
          <a:prstGeom prst="rect">
            <a:avLst/>
          </a:prstGeom>
          <a:noFill/>
        </p:spPr>
        <p:txBody>
          <a:bodyPr wrap="square" rtlCol="0">
            <a:spAutoFit/>
          </a:bodyPr>
          <a:lstStyle/>
          <a:p>
            <a:pPr algn="just">
              <a:buFont typeface="Arial" pitchFamily="34" charset="0"/>
              <a:buChar char="•"/>
            </a:pPr>
            <a:r>
              <a:rPr lang="es-ES_tradnl" dirty="0" smtClean="0">
                <a:latin typeface="Bookman Old Style" pitchFamily="18" charset="0"/>
              </a:rPr>
              <a:t>La modalidad más característica es “Escala </a:t>
            </a:r>
            <a:r>
              <a:rPr lang="es-ES_tradnl" dirty="0">
                <a:latin typeface="Bookman Old Style" pitchFamily="18" charset="0"/>
              </a:rPr>
              <a:t>y cuerda” </a:t>
            </a:r>
            <a:r>
              <a:rPr lang="es-ES_tradnl" dirty="0" smtClean="0">
                <a:latin typeface="Bookman Old Style" pitchFamily="18" charset="0"/>
              </a:rPr>
              <a:t>jugada </a:t>
            </a:r>
            <a:r>
              <a:rPr lang="es-ES_tradnl" dirty="0">
                <a:latin typeface="Bookman Old Style" pitchFamily="18" charset="0"/>
              </a:rPr>
              <a:t>en el trinquete. </a:t>
            </a:r>
          </a:p>
          <a:p>
            <a:pPr algn="just">
              <a:buFont typeface="Arial" pitchFamily="34" charset="0"/>
              <a:buChar char="•"/>
            </a:pPr>
            <a:r>
              <a:rPr lang="es-ES_tradnl" dirty="0" smtClean="0">
                <a:latin typeface="Bookman Old Style" pitchFamily="18" charset="0"/>
              </a:rPr>
              <a:t>Equipos </a:t>
            </a:r>
            <a:r>
              <a:rPr lang="es-ES_tradnl" dirty="0">
                <a:latin typeface="Bookman Old Style" pitchFamily="18" charset="0"/>
              </a:rPr>
              <a:t>de dos jugadores. </a:t>
            </a:r>
          </a:p>
          <a:p>
            <a:pPr algn="just">
              <a:buFont typeface="Arial" pitchFamily="34" charset="0"/>
              <a:buChar char="•"/>
            </a:pPr>
            <a:r>
              <a:rPr lang="es-ES_tradnl" dirty="0" smtClean="0">
                <a:latin typeface="Bookman Old Style" pitchFamily="18" charset="0"/>
              </a:rPr>
              <a:t>Sólo </a:t>
            </a:r>
            <a:r>
              <a:rPr lang="es-ES_tradnl" dirty="0">
                <a:latin typeface="Bookman Old Style" pitchFamily="18" charset="0"/>
              </a:rPr>
              <a:t>un bote de pelota antes de </a:t>
            </a:r>
            <a:r>
              <a:rPr lang="es-ES" dirty="0">
                <a:latin typeface="Bookman Old Style" pitchFamily="18" charset="0"/>
              </a:rPr>
              <a:t>devolverla al campo contrario.</a:t>
            </a:r>
          </a:p>
          <a:p>
            <a:pPr algn="just">
              <a:buFont typeface="Arial" pitchFamily="34" charset="0"/>
              <a:buChar char="•"/>
            </a:pPr>
            <a:r>
              <a:rPr lang="es-ES" dirty="0" smtClean="0">
                <a:latin typeface="Bookman Old Style" pitchFamily="18" charset="0"/>
              </a:rPr>
              <a:t>Devolver </a:t>
            </a:r>
            <a:r>
              <a:rPr lang="es-ES" dirty="0">
                <a:latin typeface="Bookman Old Style" pitchFamily="18" charset="0"/>
              </a:rPr>
              <a:t>la pelota al rival por encima de la cuerda.</a:t>
            </a:r>
          </a:p>
          <a:p>
            <a:pPr algn="just">
              <a:buFont typeface="Arial" pitchFamily="34" charset="0"/>
              <a:buChar char="•"/>
            </a:pPr>
            <a:r>
              <a:rPr lang="es-ES" dirty="0" smtClean="0">
                <a:latin typeface="Bookman Old Style" pitchFamily="18" charset="0"/>
              </a:rPr>
              <a:t>Notación </a:t>
            </a:r>
            <a:r>
              <a:rPr lang="es-ES" dirty="0">
                <a:latin typeface="Bookman Old Style" pitchFamily="18" charset="0"/>
              </a:rPr>
              <a:t>similar a la del tenis, 15, 30, val y </a:t>
            </a:r>
            <a:r>
              <a:rPr lang="es-ES" i="1" dirty="0" err="1" smtClean="0">
                <a:latin typeface="Bookman Old Style" pitchFamily="18" charset="0"/>
              </a:rPr>
              <a:t>joc</a:t>
            </a:r>
            <a:r>
              <a:rPr lang="es-ES" dirty="0" smtClean="0">
                <a:latin typeface="Bookman Old Style" pitchFamily="18" charset="0"/>
              </a:rPr>
              <a:t>. </a:t>
            </a:r>
            <a:endParaRPr lang="es-ES_tradnl" dirty="0">
              <a:latin typeface="Bookman Old Style" pitchFamily="18" charset="0"/>
            </a:endParaRPr>
          </a:p>
        </p:txBody>
      </p:sp>
      <p:sp>
        <p:nvSpPr>
          <p:cNvPr id="11" name="10 CuadroTexto"/>
          <p:cNvSpPr txBox="1"/>
          <p:nvPr/>
        </p:nvSpPr>
        <p:spPr>
          <a:xfrm>
            <a:off x="323528" y="6023029"/>
            <a:ext cx="8429126" cy="646331"/>
          </a:xfrm>
          <a:prstGeom prst="rect">
            <a:avLst/>
          </a:prstGeom>
          <a:solidFill>
            <a:schemeClr val="accent5">
              <a:lumMod val="20000"/>
              <a:lumOff val="80000"/>
            </a:schemeClr>
          </a:solidFill>
          <a:ln>
            <a:solidFill>
              <a:srgbClr val="0088B8"/>
            </a:solidFill>
          </a:ln>
        </p:spPr>
        <p:txBody>
          <a:bodyPr wrap="square" rtlCol="0">
            <a:spAutoFit/>
          </a:bodyPr>
          <a:lstStyle/>
          <a:p>
            <a:pPr lvl="1"/>
            <a:r>
              <a:rPr lang="es-ES" b="1" dirty="0" smtClean="0">
                <a:latin typeface="Bookman Old Style" pitchFamily="18" charset="0"/>
              </a:rPr>
              <a:t>Materiales necesarios</a:t>
            </a:r>
            <a:r>
              <a:rPr lang="es-ES" dirty="0" smtClean="0">
                <a:latin typeface="Bookman Old Style" pitchFamily="18" charset="0"/>
              </a:rPr>
              <a:t>: </a:t>
            </a:r>
            <a:r>
              <a:rPr lang="es-ES_tradnl" dirty="0">
                <a:latin typeface="Bookman Old Style" pitchFamily="18" charset="0"/>
              </a:rPr>
              <a:t>Pelota de vaqueta (formada por 8 triángulos curvos</a:t>
            </a:r>
            <a:r>
              <a:rPr lang="es-ES_tradnl" dirty="0" smtClean="0">
                <a:latin typeface="Bookman Old Style" pitchFamily="18" charset="0"/>
              </a:rPr>
              <a:t>), protección </a:t>
            </a:r>
            <a:r>
              <a:rPr lang="es-ES_tradnl" dirty="0">
                <a:latin typeface="Bookman Old Style" pitchFamily="18" charset="0"/>
              </a:rPr>
              <a:t>para las manos (dedales o </a:t>
            </a:r>
            <a:r>
              <a:rPr lang="es-ES_tradnl" dirty="0" smtClean="0">
                <a:latin typeface="Bookman Old Style" pitchFamily="18" charset="0"/>
              </a:rPr>
              <a:t>guantes) y una cuerda </a:t>
            </a:r>
            <a:endParaRPr lang="es-ES_tradnl" dirty="0">
              <a:latin typeface="Bookman Old Style" pitchFamily="18" charset="0"/>
            </a:endParaRPr>
          </a:p>
        </p:txBody>
      </p:sp>
      <p:pic>
        <p:nvPicPr>
          <p:cNvPr id="12" name="11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00192" y="2305547"/>
            <a:ext cx="2452462" cy="32666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172739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586147" y="5319497"/>
            <a:ext cx="1826141" cy="830997"/>
          </a:xfrm>
          <a:prstGeom prst="rect">
            <a:avLst/>
          </a:prstGeom>
          <a:solidFill>
            <a:srgbClr val="0088B8"/>
          </a:solidFill>
        </p:spPr>
        <p:txBody>
          <a:bodyPr wrap="none">
            <a:spAutoFit/>
          </a:bodyPr>
          <a:lstStyle/>
          <a:p>
            <a:pPr algn="ctr"/>
            <a:r>
              <a:rPr lang="es-ES" sz="2400" b="1" dirty="0">
                <a:solidFill>
                  <a:schemeClr val="bg1"/>
                </a:solidFill>
                <a:latin typeface="Bookman Old Style" pitchFamily="18" charset="0"/>
              </a:rPr>
              <a:t>Objetivos </a:t>
            </a:r>
            <a:endParaRPr lang="es-ES" sz="2400" b="1" dirty="0" smtClean="0">
              <a:solidFill>
                <a:schemeClr val="bg1"/>
              </a:solidFill>
              <a:latin typeface="Bookman Old Style" pitchFamily="18" charset="0"/>
            </a:endParaRPr>
          </a:p>
          <a:p>
            <a:pPr algn="ctr"/>
            <a:r>
              <a:rPr lang="es-ES" sz="2400" b="1" dirty="0" smtClean="0">
                <a:solidFill>
                  <a:schemeClr val="bg1"/>
                </a:solidFill>
                <a:latin typeface="Bookman Old Style" pitchFamily="18" charset="0"/>
              </a:rPr>
              <a:t>didácticos</a:t>
            </a:r>
            <a:endParaRPr lang="es-ES" sz="2400" b="1" dirty="0">
              <a:solidFill>
                <a:schemeClr val="bg1"/>
              </a:solidFill>
              <a:latin typeface="Bookman Old Style" pitchFamily="18" charset="0"/>
            </a:endParaRPr>
          </a:p>
        </p:txBody>
      </p:sp>
      <p:sp>
        <p:nvSpPr>
          <p:cNvPr id="11" name="1 Título"/>
          <p:cNvSpPr>
            <a:spLocks noGrp="1"/>
          </p:cNvSpPr>
          <p:nvPr>
            <p:ph type="title"/>
          </p:nvPr>
        </p:nvSpPr>
        <p:spPr>
          <a:xfrm>
            <a:off x="0" y="908720"/>
            <a:ext cx="4499992" cy="360040"/>
          </a:xfrm>
          <a:solidFill>
            <a:srgbClr val="0088B8"/>
          </a:solidFill>
        </p:spPr>
        <p:txBody>
          <a:bodyPr>
            <a:noAutofit/>
          </a:bodyPr>
          <a:lstStyle/>
          <a:p>
            <a:pPr algn="l"/>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Adaptación didáctica</a:t>
            </a:r>
            <a:endParaRPr lang="es-ES" sz="2400" b="1" dirty="0">
              <a:solidFill>
                <a:schemeClr val="bg1"/>
              </a:solidFill>
              <a:latin typeface="Bookman Old Style" pitchFamily="18" charset="0"/>
            </a:endParaRPr>
          </a:p>
        </p:txBody>
      </p:sp>
      <p:sp>
        <p:nvSpPr>
          <p:cNvPr id="7" name="6 CuadroTexto"/>
          <p:cNvSpPr txBox="1"/>
          <p:nvPr/>
        </p:nvSpPr>
        <p:spPr>
          <a:xfrm>
            <a:off x="7308304" y="-27384"/>
            <a:ext cx="1844080" cy="523220"/>
          </a:xfrm>
          <a:prstGeom prst="rect">
            <a:avLst/>
          </a:prstGeom>
          <a:solidFill>
            <a:srgbClr val="00B0F0"/>
          </a:solidFill>
        </p:spPr>
        <p:txBody>
          <a:bodyPr wrap="square" rtlCol="0">
            <a:spAutoFit/>
          </a:bodyPr>
          <a:lstStyle/>
          <a:p>
            <a:pPr algn="r"/>
            <a:r>
              <a:rPr lang="es-ES" sz="2800" b="1" dirty="0" smtClean="0">
                <a:solidFill>
                  <a:schemeClr val="bg1"/>
                </a:solidFill>
                <a:latin typeface="Bookman Old Style" pitchFamily="18" charset="0"/>
              </a:rPr>
              <a:t>Deportes</a:t>
            </a:r>
            <a:endParaRPr lang="es-ES" sz="2800" b="1" dirty="0">
              <a:solidFill>
                <a:schemeClr val="bg1"/>
              </a:solidFill>
              <a:latin typeface="Bookman Old Style" pitchFamily="18" charset="0"/>
            </a:endParaRPr>
          </a:p>
        </p:txBody>
      </p:sp>
      <p:sp>
        <p:nvSpPr>
          <p:cNvPr id="2" name="1 CuadroTexto"/>
          <p:cNvSpPr txBox="1"/>
          <p:nvPr/>
        </p:nvSpPr>
        <p:spPr>
          <a:xfrm>
            <a:off x="395536" y="1700808"/>
            <a:ext cx="8136904" cy="3139321"/>
          </a:xfrm>
          <a:prstGeom prst="rect">
            <a:avLst/>
          </a:prstGeom>
          <a:noFill/>
        </p:spPr>
        <p:txBody>
          <a:bodyPr wrap="square" rtlCol="0">
            <a:spAutoFit/>
          </a:bodyPr>
          <a:lstStyle/>
          <a:p>
            <a:pPr algn="just">
              <a:buFont typeface="Arial" pitchFamily="34" charset="0"/>
              <a:buChar char="•"/>
            </a:pPr>
            <a:r>
              <a:rPr lang="es-ES_tradnl" dirty="0" smtClean="0">
                <a:latin typeface="Bookman Old Style" pitchFamily="18" charset="0"/>
              </a:rPr>
              <a:t>Se </a:t>
            </a:r>
            <a:r>
              <a:rPr lang="es-ES_tradnl" dirty="0">
                <a:latin typeface="Bookman Old Style" pitchFamily="18" charset="0"/>
              </a:rPr>
              <a:t>divide la clase en dos grandes grupos. </a:t>
            </a:r>
            <a:endParaRPr lang="es-ES_tradnl" dirty="0" smtClean="0">
              <a:latin typeface="Bookman Old Style" pitchFamily="18" charset="0"/>
            </a:endParaRPr>
          </a:p>
          <a:p>
            <a:pPr algn="just"/>
            <a:endParaRPr lang="es-ES_tradnl" dirty="0">
              <a:latin typeface="Bookman Old Style" pitchFamily="18" charset="0"/>
            </a:endParaRPr>
          </a:p>
          <a:p>
            <a:pPr algn="just">
              <a:buFont typeface="Arial" pitchFamily="34" charset="0"/>
              <a:buChar char="•"/>
            </a:pPr>
            <a:r>
              <a:rPr lang="es-ES_tradnl" dirty="0" smtClean="0">
                <a:latin typeface="Bookman Old Style" pitchFamily="18" charset="0"/>
              </a:rPr>
              <a:t>Por </a:t>
            </a:r>
            <a:r>
              <a:rPr lang="es-ES_tradnl" dirty="0">
                <a:latin typeface="Bookman Old Style" pitchFamily="18" charset="0"/>
              </a:rPr>
              <a:t>turnos, los alumnos se </a:t>
            </a:r>
            <a:r>
              <a:rPr lang="es-ES_tradnl" dirty="0" smtClean="0">
                <a:latin typeface="Bookman Old Style" pitchFamily="18" charset="0"/>
              </a:rPr>
              <a:t>pasarán</a:t>
            </a:r>
            <a:r>
              <a:rPr lang="es-ES_tradnl" dirty="0">
                <a:latin typeface="Bookman Old Style" pitchFamily="18" charset="0"/>
              </a:rPr>
              <a:t>, utilizando las manos, una pelota de un grupo a otro. Mientras, deberán decir palabras relacionadas con el tema que estén trabajando. </a:t>
            </a:r>
          </a:p>
          <a:p>
            <a:pPr algn="just"/>
            <a:endParaRPr lang="es-ES_tradnl" dirty="0">
              <a:latin typeface="Bookman Old Style" pitchFamily="18" charset="0"/>
            </a:endParaRPr>
          </a:p>
          <a:p>
            <a:pPr algn="just">
              <a:buFont typeface="Arial" pitchFamily="34" charset="0"/>
              <a:buChar char="•"/>
            </a:pPr>
            <a:r>
              <a:rPr lang="es-ES_tradnl" dirty="0" smtClean="0">
                <a:latin typeface="Bookman Old Style" pitchFamily="18" charset="0"/>
              </a:rPr>
              <a:t>La </a:t>
            </a:r>
            <a:r>
              <a:rPr lang="es-ES_tradnl" dirty="0">
                <a:latin typeface="Bookman Old Style" pitchFamily="18" charset="0"/>
              </a:rPr>
              <a:t>pelota deberá botar una vez en el suelo. La primera persona del equipo contrario que coja la pelota será el encargado de pensar y decir una palabra. Se </a:t>
            </a:r>
            <a:r>
              <a:rPr lang="es-ES_tradnl" dirty="0" smtClean="0">
                <a:latin typeface="Bookman Old Style" pitchFamily="18" charset="0"/>
              </a:rPr>
              <a:t>dispondrá </a:t>
            </a:r>
            <a:r>
              <a:rPr lang="es-ES_tradnl" dirty="0">
                <a:latin typeface="Bookman Old Style" pitchFamily="18" charset="0"/>
              </a:rPr>
              <a:t>de 5 segundos desde que se coja la pelota para decir la palabra. Gana el equipo que pueda hacer un </a:t>
            </a:r>
            <a:r>
              <a:rPr lang="es-ES_tradnl" i="1" dirty="0" err="1" smtClean="0">
                <a:latin typeface="Bookman Old Style" pitchFamily="18" charset="0"/>
              </a:rPr>
              <a:t>joc</a:t>
            </a:r>
            <a:r>
              <a:rPr lang="es-ES_tradnl" dirty="0" smtClean="0">
                <a:latin typeface="Bookman Old Style" pitchFamily="18" charset="0"/>
              </a:rPr>
              <a:t>. </a:t>
            </a:r>
            <a:endParaRPr lang="es-ES_tradnl" dirty="0">
              <a:latin typeface="Bookman Old Style" pitchFamily="18" charset="0"/>
            </a:endParaRPr>
          </a:p>
          <a:p>
            <a:endParaRPr lang="es-ES" dirty="0"/>
          </a:p>
        </p:txBody>
      </p:sp>
      <p:sp>
        <p:nvSpPr>
          <p:cNvPr id="3" name="2 CuadroTexto"/>
          <p:cNvSpPr txBox="1"/>
          <p:nvPr/>
        </p:nvSpPr>
        <p:spPr>
          <a:xfrm>
            <a:off x="2555776" y="5229200"/>
            <a:ext cx="6408712" cy="923330"/>
          </a:xfrm>
          <a:prstGeom prst="rect">
            <a:avLst/>
          </a:prstGeom>
          <a:noFill/>
        </p:spPr>
        <p:txBody>
          <a:bodyPr wrap="square" rtlCol="0">
            <a:spAutoFit/>
          </a:bodyPr>
          <a:lstStyle/>
          <a:p>
            <a:pPr lvl="1">
              <a:buFont typeface="Arial" pitchFamily="34" charset="0"/>
              <a:buChar char="•"/>
            </a:pPr>
            <a:r>
              <a:rPr lang="es-ES_tradnl" dirty="0" smtClean="0">
                <a:latin typeface="Bookman Old Style" pitchFamily="18" charset="0"/>
              </a:rPr>
              <a:t>Aprender </a:t>
            </a:r>
            <a:r>
              <a:rPr lang="es-ES_tradnl" dirty="0">
                <a:latin typeface="Bookman Old Style" pitchFamily="18" charset="0"/>
              </a:rPr>
              <a:t>nuevo vocabulario. </a:t>
            </a:r>
          </a:p>
          <a:p>
            <a:pPr lvl="1">
              <a:buFont typeface="Arial" pitchFamily="34" charset="0"/>
              <a:buChar char="•"/>
            </a:pPr>
            <a:r>
              <a:rPr lang="es-ES_tradnl" dirty="0" smtClean="0">
                <a:latin typeface="Bookman Old Style" pitchFamily="18" charset="0"/>
              </a:rPr>
              <a:t>Revisar </a:t>
            </a:r>
            <a:r>
              <a:rPr lang="es-ES_tradnl" dirty="0">
                <a:latin typeface="Bookman Old Style" pitchFamily="18" charset="0"/>
              </a:rPr>
              <a:t>vocabulario aprendido durante la sesión. </a:t>
            </a:r>
          </a:p>
          <a:p>
            <a:pPr lvl="1">
              <a:buFont typeface="Arial" pitchFamily="34" charset="0"/>
              <a:buChar char="•"/>
            </a:pPr>
            <a:r>
              <a:rPr lang="es-ES_tradnl" dirty="0" smtClean="0">
                <a:latin typeface="Bookman Old Style" pitchFamily="18" charset="0"/>
              </a:rPr>
              <a:t>Favorecer </a:t>
            </a:r>
            <a:r>
              <a:rPr lang="es-ES_tradnl" dirty="0">
                <a:latin typeface="Bookman Old Style" pitchFamily="18" charset="0"/>
              </a:rPr>
              <a:t>la cooperación y el trabajo en grupo</a:t>
            </a:r>
            <a:r>
              <a:rPr lang="es-ES_tradnl" dirty="0" smtClean="0">
                <a:latin typeface="Bookman Old Style" pitchFamily="18" charset="0"/>
              </a:rPr>
              <a:t>.</a:t>
            </a:r>
            <a:endParaRPr lang="es-ES_tradnl" dirty="0">
              <a:latin typeface="Bookman Old Style" pitchFamily="18" charset="0"/>
            </a:endParaRPr>
          </a:p>
        </p:txBody>
      </p:sp>
      <p:sp>
        <p:nvSpPr>
          <p:cNvPr id="9" name="8 CuadroTexto"/>
          <p:cNvSpPr txBox="1"/>
          <p:nvPr/>
        </p:nvSpPr>
        <p:spPr>
          <a:xfrm>
            <a:off x="-36512" y="-27383"/>
            <a:ext cx="5256584" cy="646331"/>
          </a:xfrm>
          <a:prstGeom prst="rect">
            <a:avLst/>
          </a:prstGeom>
          <a:solidFill>
            <a:srgbClr val="00B0F0"/>
          </a:solidFill>
        </p:spPr>
        <p:txBody>
          <a:bodyPr wrap="square" rtlCol="0">
            <a:spAutoFit/>
          </a:bodyPr>
          <a:lstStyle/>
          <a:p>
            <a:pPr algn="ctr"/>
            <a:r>
              <a:rPr lang="es-ES" sz="3600" b="1" dirty="0" smtClean="0">
                <a:solidFill>
                  <a:schemeClr val="bg1"/>
                </a:solidFill>
                <a:latin typeface="Bookman Old Style" pitchFamily="18" charset="0"/>
              </a:rPr>
              <a:t>La pelota valenciana</a:t>
            </a:r>
            <a:endParaRPr lang="es-ES" sz="3600" b="1" dirty="0">
              <a:solidFill>
                <a:schemeClr val="bg1"/>
              </a:solidFill>
              <a:latin typeface="Bookman Old Style" pitchFamily="18" charset="0"/>
            </a:endParaRPr>
          </a:p>
        </p:txBody>
      </p:sp>
    </p:spTree>
    <p:extLst>
      <p:ext uri="{BB962C8B-B14F-4D97-AF65-F5344CB8AC3E}">
        <p14:creationId xmlns:p14="http://schemas.microsoft.com/office/powerpoint/2010/main" val="30116279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1 Título"/>
          <p:cNvSpPr>
            <a:spLocks noGrp="1"/>
          </p:cNvSpPr>
          <p:nvPr>
            <p:ph type="title"/>
          </p:nvPr>
        </p:nvSpPr>
        <p:spPr>
          <a:xfrm>
            <a:off x="0" y="908720"/>
            <a:ext cx="2627784" cy="368036"/>
          </a:xfrm>
          <a:solidFill>
            <a:srgbClr val="0088B8"/>
          </a:solidFill>
        </p:spPr>
        <p:txBody>
          <a:bodyPr>
            <a:noAutofit/>
          </a:bodyPr>
          <a:lstStyle/>
          <a:p>
            <a:pPr algn="l"/>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Historia</a:t>
            </a:r>
            <a:endParaRPr lang="es-ES" sz="2400" b="1" dirty="0">
              <a:solidFill>
                <a:schemeClr val="bg1"/>
              </a:solidFill>
              <a:latin typeface="Bookman Old Style" pitchFamily="18" charset="0"/>
            </a:endParaRPr>
          </a:p>
        </p:txBody>
      </p:sp>
      <p:sp>
        <p:nvSpPr>
          <p:cNvPr id="9" name="8 CuadroTexto"/>
          <p:cNvSpPr txBox="1"/>
          <p:nvPr/>
        </p:nvSpPr>
        <p:spPr>
          <a:xfrm>
            <a:off x="0" y="2420888"/>
            <a:ext cx="2627784" cy="461665"/>
          </a:xfrm>
          <a:prstGeom prst="rect">
            <a:avLst/>
          </a:prstGeom>
          <a:solidFill>
            <a:srgbClr val="0088B8"/>
          </a:solidFill>
        </p:spPr>
        <p:txBody>
          <a:bodyPr wrap="square" rtlCol="0">
            <a:spAutoFit/>
          </a:bodyPr>
          <a:lstStyle/>
          <a:p>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 Desarrollo</a:t>
            </a:r>
            <a:endParaRPr lang="es-ES" dirty="0">
              <a:solidFill>
                <a:schemeClr val="bg1"/>
              </a:solidFill>
            </a:endParaRPr>
          </a:p>
        </p:txBody>
      </p:sp>
      <p:sp>
        <p:nvSpPr>
          <p:cNvPr id="6" name="5 CuadroTexto"/>
          <p:cNvSpPr txBox="1"/>
          <p:nvPr/>
        </p:nvSpPr>
        <p:spPr>
          <a:xfrm>
            <a:off x="-36512" y="-27383"/>
            <a:ext cx="2952328" cy="646331"/>
          </a:xfrm>
          <a:prstGeom prst="rect">
            <a:avLst/>
          </a:prstGeom>
          <a:solidFill>
            <a:srgbClr val="00B0F0"/>
          </a:solidFill>
        </p:spPr>
        <p:txBody>
          <a:bodyPr wrap="square" rtlCol="0">
            <a:spAutoFit/>
          </a:bodyPr>
          <a:lstStyle/>
          <a:p>
            <a:pPr algn="ctr"/>
            <a:r>
              <a:rPr lang="es-ES" sz="3600" b="1" dirty="0" smtClean="0">
                <a:solidFill>
                  <a:schemeClr val="bg1"/>
                </a:solidFill>
                <a:latin typeface="Bookman Old Style" pitchFamily="18" charset="0"/>
              </a:rPr>
              <a:t>Las bochas</a:t>
            </a:r>
            <a:endParaRPr lang="es-ES" sz="3600" b="1" dirty="0">
              <a:solidFill>
                <a:schemeClr val="bg1"/>
              </a:solidFill>
              <a:latin typeface="Bookman Old Style" pitchFamily="18" charset="0"/>
            </a:endParaRPr>
          </a:p>
        </p:txBody>
      </p:sp>
      <p:sp>
        <p:nvSpPr>
          <p:cNvPr id="10" name="9 CuadroTexto"/>
          <p:cNvSpPr txBox="1"/>
          <p:nvPr/>
        </p:nvSpPr>
        <p:spPr>
          <a:xfrm>
            <a:off x="7308304" y="-27384"/>
            <a:ext cx="1844080" cy="523220"/>
          </a:xfrm>
          <a:prstGeom prst="rect">
            <a:avLst/>
          </a:prstGeom>
          <a:solidFill>
            <a:srgbClr val="00B0F0"/>
          </a:solidFill>
        </p:spPr>
        <p:txBody>
          <a:bodyPr wrap="square" rtlCol="0">
            <a:spAutoFit/>
          </a:bodyPr>
          <a:lstStyle/>
          <a:p>
            <a:pPr algn="r"/>
            <a:r>
              <a:rPr lang="es-ES" sz="2800" b="1" dirty="0" smtClean="0">
                <a:solidFill>
                  <a:schemeClr val="bg1"/>
                </a:solidFill>
                <a:latin typeface="Bookman Old Style" pitchFamily="18" charset="0"/>
              </a:rPr>
              <a:t>Deportes</a:t>
            </a:r>
            <a:endParaRPr lang="es-ES" sz="2800" b="1" dirty="0">
              <a:solidFill>
                <a:schemeClr val="bg1"/>
              </a:solidFill>
              <a:latin typeface="Bookman Old Style" pitchFamily="18" charset="0"/>
            </a:endParaRPr>
          </a:p>
        </p:txBody>
      </p:sp>
      <p:sp>
        <p:nvSpPr>
          <p:cNvPr id="7" name="6 CuadroTexto"/>
          <p:cNvSpPr txBox="1"/>
          <p:nvPr/>
        </p:nvSpPr>
        <p:spPr>
          <a:xfrm>
            <a:off x="611560" y="1484784"/>
            <a:ext cx="1714512" cy="707886"/>
          </a:xfrm>
          <a:prstGeom prst="rect">
            <a:avLst/>
          </a:prstGeom>
          <a:solidFill>
            <a:schemeClr val="bg1"/>
          </a:solidFill>
          <a:ln w="28575">
            <a:solidFill>
              <a:schemeClr val="accent5"/>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s-ES" sz="2000" dirty="0" smtClean="0">
                <a:solidFill>
                  <a:schemeClr val="tx1"/>
                </a:solidFill>
                <a:latin typeface="Bookman Old Style" pitchFamily="18" charset="0"/>
              </a:rPr>
              <a:t>Inmigrantes Italianos</a:t>
            </a:r>
            <a:endParaRPr lang="es-ES" sz="2000" dirty="0">
              <a:solidFill>
                <a:schemeClr val="tx1"/>
              </a:solidFill>
              <a:latin typeface="Bookman Old Style" pitchFamily="18" charset="0"/>
            </a:endParaRPr>
          </a:p>
        </p:txBody>
      </p:sp>
      <p:sp>
        <p:nvSpPr>
          <p:cNvPr id="11" name="10 CuadroTexto"/>
          <p:cNvSpPr txBox="1"/>
          <p:nvPr/>
        </p:nvSpPr>
        <p:spPr>
          <a:xfrm>
            <a:off x="3635896" y="404664"/>
            <a:ext cx="1359602" cy="1754326"/>
          </a:xfrm>
          <a:prstGeom prst="rect">
            <a:avLst/>
          </a:prstGeom>
          <a:solidFill>
            <a:schemeClr val="bg1"/>
          </a:solidFill>
          <a:ln w="28575">
            <a:solidFill>
              <a:schemeClr val="accent5"/>
            </a:solidFill>
          </a:ln>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s-ES" dirty="0" smtClean="0">
                <a:solidFill>
                  <a:schemeClr val="tx1"/>
                </a:solidFill>
                <a:latin typeface="Bookman Old Style" pitchFamily="18" charset="0"/>
              </a:rPr>
              <a:t>Argentina</a:t>
            </a:r>
          </a:p>
          <a:p>
            <a:r>
              <a:rPr lang="es-ES" dirty="0" smtClean="0">
                <a:solidFill>
                  <a:schemeClr val="tx1"/>
                </a:solidFill>
                <a:latin typeface="Bookman Old Style" pitchFamily="18" charset="0"/>
              </a:rPr>
              <a:t>Chile</a:t>
            </a:r>
          </a:p>
          <a:p>
            <a:r>
              <a:rPr lang="es-ES" dirty="0" smtClean="0">
                <a:solidFill>
                  <a:schemeClr val="tx1"/>
                </a:solidFill>
                <a:latin typeface="Bookman Old Style" pitchFamily="18" charset="0"/>
              </a:rPr>
              <a:t>Perú</a:t>
            </a:r>
          </a:p>
          <a:p>
            <a:r>
              <a:rPr lang="es-ES" dirty="0" smtClean="0">
                <a:solidFill>
                  <a:schemeClr val="tx1"/>
                </a:solidFill>
                <a:latin typeface="Bookman Old Style" pitchFamily="18" charset="0"/>
              </a:rPr>
              <a:t>Uruguay</a:t>
            </a:r>
          </a:p>
          <a:p>
            <a:r>
              <a:rPr lang="es-ES" dirty="0" smtClean="0">
                <a:solidFill>
                  <a:schemeClr val="tx1"/>
                </a:solidFill>
                <a:latin typeface="Bookman Old Style" pitchFamily="18" charset="0"/>
              </a:rPr>
              <a:t>México</a:t>
            </a:r>
          </a:p>
          <a:p>
            <a:r>
              <a:rPr lang="es-ES" dirty="0" smtClean="0">
                <a:solidFill>
                  <a:schemeClr val="tx1"/>
                </a:solidFill>
                <a:latin typeface="Bookman Old Style" pitchFamily="18" charset="0"/>
              </a:rPr>
              <a:t>Venezuela</a:t>
            </a:r>
            <a:endParaRPr lang="es-ES" dirty="0">
              <a:solidFill>
                <a:schemeClr val="tx1"/>
              </a:solidFill>
              <a:latin typeface="Bookman Old Style" pitchFamily="18" charset="0"/>
            </a:endParaRPr>
          </a:p>
        </p:txBody>
      </p:sp>
      <p:sp>
        <p:nvSpPr>
          <p:cNvPr id="12" name="11 Elipse"/>
          <p:cNvSpPr/>
          <p:nvPr/>
        </p:nvSpPr>
        <p:spPr>
          <a:xfrm>
            <a:off x="5364088" y="980728"/>
            <a:ext cx="1643074" cy="1285884"/>
          </a:xfrm>
          <a:prstGeom prst="ellipse">
            <a:avLst/>
          </a:prstGeom>
          <a:solidFill>
            <a:schemeClr val="accent1">
              <a:lumMod val="20000"/>
              <a:lumOff val="80000"/>
            </a:schemeClr>
          </a:solidFill>
          <a:ln>
            <a:solidFill>
              <a:schemeClr val="accent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s-ES" dirty="0" smtClean="0"/>
              <a:t>Juegos Mundiales 2013</a:t>
            </a:r>
            <a:endParaRPr lang="es-ES" dirty="0"/>
          </a:p>
        </p:txBody>
      </p:sp>
      <p:sp>
        <p:nvSpPr>
          <p:cNvPr id="13" name="12 Elipse"/>
          <p:cNvSpPr/>
          <p:nvPr/>
        </p:nvSpPr>
        <p:spPr>
          <a:xfrm>
            <a:off x="7092280" y="1988840"/>
            <a:ext cx="1643074" cy="1285884"/>
          </a:xfrm>
          <a:prstGeom prst="ellipse">
            <a:avLst/>
          </a:prstGeom>
          <a:solidFill>
            <a:schemeClr val="accent1">
              <a:lumMod val="20000"/>
              <a:lumOff val="80000"/>
            </a:schemeClr>
          </a:solidFill>
          <a:ln>
            <a:solidFill>
              <a:schemeClr val="accent1"/>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s-ES" dirty="0" smtClean="0"/>
              <a:t>Juegos Olímpicos 2020</a:t>
            </a:r>
            <a:endParaRPr lang="es-ES" dirty="0"/>
          </a:p>
        </p:txBody>
      </p:sp>
      <p:sp>
        <p:nvSpPr>
          <p:cNvPr id="15" name="2 Marcador de contenido"/>
          <p:cNvSpPr>
            <a:spLocks noGrp="1"/>
          </p:cNvSpPr>
          <p:nvPr>
            <p:ph idx="1"/>
          </p:nvPr>
        </p:nvSpPr>
        <p:spPr>
          <a:xfrm>
            <a:off x="251520" y="3068960"/>
            <a:ext cx="6106430" cy="3431873"/>
          </a:xfrm>
          <a:solidFill>
            <a:schemeClr val="accent1">
              <a:lumMod val="20000"/>
              <a:lumOff val="80000"/>
            </a:schemeClr>
          </a:solidFill>
          <a:ln w="38100">
            <a:solidFill>
              <a:schemeClr val="accent1"/>
            </a:solidFill>
          </a:ln>
        </p:spPr>
        <p:style>
          <a:lnRef idx="1">
            <a:schemeClr val="accent3"/>
          </a:lnRef>
          <a:fillRef idx="2">
            <a:schemeClr val="accent3"/>
          </a:fillRef>
          <a:effectRef idx="1">
            <a:schemeClr val="accent3"/>
          </a:effectRef>
          <a:fontRef idx="minor">
            <a:schemeClr val="dk1"/>
          </a:fontRef>
        </p:style>
        <p:txBody>
          <a:bodyPr>
            <a:normAutofit fontScale="25000" lnSpcReduction="20000"/>
          </a:bodyPr>
          <a:lstStyle/>
          <a:p>
            <a:pPr marL="0" indent="0" algn="just" fontAlgn="base">
              <a:lnSpc>
                <a:spcPct val="120000"/>
              </a:lnSpc>
              <a:spcBef>
                <a:spcPts val="0"/>
              </a:spcBef>
              <a:buNone/>
            </a:pPr>
            <a:r>
              <a:rPr lang="es-ES" sz="6400" dirty="0" smtClean="0">
                <a:latin typeface="Bookman Old Style" pitchFamily="18" charset="0"/>
              </a:rPr>
              <a:t>Es un juego parecido a la  petanca</a:t>
            </a:r>
          </a:p>
          <a:p>
            <a:pPr marL="0" indent="0" algn="just" fontAlgn="base">
              <a:lnSpc>
                <a:spcPct val="120000"/>
              </a:lnSpc>
              <a:spcBef>
                <a:spcPts val="0"/>
              </a:spcBef>
              <a:buNone/>
            </a:pPr>
            <a:r>
              <a:rPr lang="es-ES" sz="5400" dirty="0" smtClean="0">
                <a:latin typeface="Palatino Linotype" pitchFamily="18" charset="0"/>
              </a:rPr>
              <a:t/>
            </a:r>
            <a:br>
              <a:rPr lang="es-ES" sz="5400" dirty="0" smtClean="0">
                <a:latin typeface="Palatino Linotype" pitchFamily="18" charset="0"/>
              </a:rPr>
            </a:br>
            <a:r>
              <a:rPr lang="es-ES" sz="6400" b="1" dirty="0" smtClean="0">
                <a:latin typeface="Bookman Old Style" pitchFamily="18" charset="0"/>
              </a:rPr>
              <a:t>Comienzo</a:t>
            </a:r>
            <a:r>
              <a:rPr lang="es-ES" sz="6400" dirty="0" smtClean="0">
                <a:latin typeface="Bookman Old Style" pitchFamily="18" charset="0"/>
              </a:rPr>
              <a:t>: Sorteo</a:t>
            </a:r>
          </a:p>
          <a:p>
            <a:pPr marL="0" indent="0" algn="just" fontAlgn="base">
              <a:lnSpc>
                <a:spcPct val="120000"/>
              </a:lnSpc>
              <a:spcBef>
                <a:spcPts val="0"/>
              </a:spcBef>
              <a:buNone/>
            </a:pPr>
            <a:r>
              <a:rPr lang="es-ES" sz="6400" b="1" dirty="0" smtClean="0">
                <a:latin typeface="Bookman Old Style" pitchFamily="18" charset="0"/>
              </a:rPr>
              <a:t>Objetivo: </a:t>
            </a:r>
            <a:r>
              <a:rPr lang="es-ES" sz="6400" dirty="0" smtClean="0">
                <a:latin typeface="Bookman Old Style" pitchFamily="18" charset="0"/>
              </a:rPr>
              <a:t>Situar las bochas (bolas grandes) lo más cerca del bochín (bola pequeña).</a:t>
            </a:r>
          </a:p>
          <a:p>
            <a:pPr marL="0" indent="0" algn="just" fontAlgn="base">
              <a:lnSpc>
                <a:spcPct val="120000"/>
              </a:lnSpc>
              <a:spcBef>
                <a:spcPts val="0"/>
              </a:spcBef>
              <a:buNone/>
            </a:pPr>
            <a:r>
              <a:rPr lang="es-ES" sz="6400" b="1" dirty="0" smtClean="0">
                <a:latin typeface="Bookman Old Style" pitchFamily="18" charset="0"/>
              </a:rPr>
              <a:t>Gana el juego </a:t>
            </a:r>
            <a:r>
              <a:rPr lang="es-ES" sz="6400" dirty="0" smtClean="0">
                <a:latin typeface="Bookman Old Style" pitchFamily="18" charset="0"/>
              </a:rPr>
              <a:t>el equipo que más cerca tenga una de sus bochas.</a:t>
            </a:r>
          </a:p>
          <a:p>
            <a:pPr marL="0" indent="0" algn="just" fontAlgn="base">
              <a:lnSpc>
                <a:spcPct val="120000"/>
              </a:lnSpc>
              <a:spcBef>
                <a:spcPts val="0"/>
              </a:spcBef>
              <a:buNone/>
            </a:pPr>
            <a:r>
              <a:rPr lang="es-ES" sz="6400" b="1" dirty="0" smtClean="0">
                <a:latin typeface="Bookman Old Style" pitchFamily="18" charset="0"/>
              </a:rPr>
              <a:t>Puntuación: </a:t>
            </a:r>
            <a:r>
              <a:rPr lang="es-ES" sz="6400" dirty="0" smtClean="0">
                <a:latin typeface="Bookman Old Style" pitchFamily="18" charset="0"/>
              </a:rPr>
              <a:t>El equipo que ha ganado se apunta tantos puntos como bochas tenga más cerca del bochín que su adversario.</a:t>
            </a:r>
          </a:p>
          <a:p>
            <a:pPr marL="0" indent="0" algn="just" fontAlgn="base">
              <a:lnSpc>
                <a:spcPct val="120000"/>
              </a:lnSpc>
              <a:spcBef>
                <a:spcPts val="0"/>
              </a:spcBef>
              <a:buNone/>
            </a:pPr>
            <a:r>
              <a:rPr lang="es-ES" sz="6400" b="1" dirty="0" smtClean="0">
                <a:latin typeface="Bookman Old Style" pitchFamily="18" charset="0"/>
              </a:rPr>
              <a:t>Gana el partido </a:t>
            </a:r>
            <a:r>
              <a:rPr lang="es-ES" sz="6400" dirty="0" smtClean="0">
                <a:latin typeface="Bookman Old Style" pitchFamily="18" charset="0"/>
              </a:rPr>
              <a:t>el equipo que llegue primero a 15 tantos.</a:t>
            </a:r>
            <a:r>
              <a:rPr lang="es-ES" sz="6400" dirty="0" smtClean="0">
                <a:latin typeface="Palatino Linotype" pitchFamily="18" charset="0"/>
              </a:rPr>
              <a:t/>
            </a:r>
            <a:br>
              <a:rPr lang="es-ES" sz="6400" dirty="0" smtClean="0">
                <a:latin typeface="Palatino Linotype" pitchFamily="18" charset="0"/>
              </a:rPr>
            </a:br>
            <a:r>
              <a:rPr lang="es-ES" sz="6400" dirty="0" smtClean="0">
                <a:latin typeface="Palatino Linotype" pitchFamily="18" charset="0"/>
              </a:rPr>
              <a:t/>
            </a:r>
            <a:br>
              <a:rPr lang="es-ES" sz="6400" dirty="0" smtClean="0">
                <a:latin typeface="Palatino Linotype" pitchFamily="18" charset="0"/>
              </a:rPr>
            </a:br>
            <a:r>
              <a:rPr lang="es-ES" sz="6400" dirty="0" smtClean="0">
                <a:latin typeface="Palatino Linotype" pitchFamily="18" charset="0"/>
                <a:hlinkClick r:id="rId3"/>
              </a:rPr>
              <a:t>http://www.youtube.com/watch?v=ZMluaa8ARz8</a:t>
            </a:r>
            <a:r>
              <a:rPr lang="es-ES" sz="6400" dirty="0" smtClean="0">
                <a:latin typeface="Palatino Linotype" pitchFamily="18" charset="0"/>
              </a:rPr>
              <a:t> </a:t>
            </a:r>
            <a:endParaRPr lang="es-ES" sz="6400" dirty="0" smtClean="0">
              <a:latin typeface="Aharoni" pitchFamily="2" charset="-79"/>
              <a:cs typeface="Aharoni" pitchFamily="2" charset="-79"/>
            </a:endParaRPr>
          </a:p>
        </p:txBody>
      </p:sp>
      <p:sp>
        <p:nvSpPr>
          <p:cNvPr id="17" name="16 Rectángulo redondeado"/>
          <p:cNvSpPr/>
          <p:nvPr/>
        </p:nvSpPr>
        <p:spPr>
          <a:xfrm>
            <a:off x="6572264" y="3857628"/>
            <a:ext cx="2357454" cy="2643206"/>
          </a:xfrm>
          <a:prstGeom prst="roundRect">
            <a:avLst/>
          </a:prstGeom>
          <a:solidFill>
            <a:schemeClr val="accent1">
              <a:lumMod val="20000"/>
              <a:lumOff val="80000"/>
            </a:schemeClr>
          </a:solidFill>
          <a:ln w="38100">
            <a:solidFill>
              <a:schemeClr val="accent1"/>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lang="es-ES" b="1" dirty="0" smtClean="0">
                <a:solidFill>
                  <a:srgbClr val="0070C0"/>
                </a:solidFill>
              </a:rPr>
              <a:t>MATERIAL NECESARIO</a:t>
            </a:r>
          </a:p>
          <a:p>
            <a:pPr algn="ctr"/>
            <a:endParaRPr lang="es-ES" b="1" dirty="0" smtClean="0">
              <a:solidFill>
                <a:srgbClr val="0070C0"/>
              </a:solidFill>
            </a:endParaRPr>
          </a:p>
          <a:p>
            <a:pPr>
              <a:buFont typeface="Arial" pitchFamily="34" charset="0"/>
              <a:buChar char="•"/>
            </a:pPr>
            <a:r>
              <a:rPr lang="es-ES" dirty="0" smtClean="0"/>
              <a:t>Seis bochas por equipo</a:t>
            </a:r>
          </a:p>
          <a:p>
            <a:pPr>
              <a:buFont typeface="Arial" pitchFamily="34" charset="0"/>
              <a:buChar char="•"/>
            </a:pPr>
            <a:r>
              <a:rPr lang="es-ES" dirty="0" smtClean="0"/>
              <a:t>Un bochín</a:t>
            </a:r>
          </a:p>
          <a:p>
            <a:pPr>
              <a:buFont typeface="Arial" pitchFamily="34" charset="0"/>
              <a:buChar char="•"/>
            </a:pPr>
            <a:r>
              <a:rPr lang="es-ES" dirty="0" smtClean="0"/>
              <a:t>Terreno de juego (24m x 4m)</a:t>
            </a:r>
            <a:endParaRPr lang="es-ES" dirty="0"/>
          </a:p>
        </p:txBody>
      </p:sp>
      <p:cxnSp>
        <p:nvCxnSpPr>
          <p:cNvPr id="18" name="17 Conector recto de flecha"/>
          <p:cNvCxnSpPr/>
          <p:nvPr/>
        </p:nvCxnSpPr>
        <p:spPr>
          <a:xfrm>
            <a:off x="2555776" y="1988840"/>
            <a:ext cx="785818" cy="1588"/>
          </a:xfrm>
          <a:prstGeom prst="straightConnector1">
            <a:avLst/>
          </a:prstGeom>
          <a:ln w="38100">
            <a:solidFill>
              <a:srgbClr val="0088B8"/>
            </a:solidFill>
            <a:tailEnd type="arrow"/>
          </a:ln>
        </p:spPr>
        <p:style>
          <a:lnRef idx="2">
            <a:schemeClr val="accent3"/>
          </a:lnRef>
          <a:fillRef idx="0">
            <a:schemeClr val="accent3"/>
          </a:fillRef>
          <a:effectRef idx="1">
            <a:schemeClr val="accent3"/>
          </a:effectRef>
          <a:fontRef idx="minor">
            <a:schemeClr val="tx1"/>
          </a:fontRef>
        </p:style>
      </p:cxnSp>
      <p:sp>
        <p:nvSpPr>
          <p:cNvPr id="19" name="18 CuadroTexto"/>
          <p:cNvSpPr txBox="1"/>
          <p:nvPr/>
        </p:nvSpPr>
        <p:spPr>
          <a:xfrm>
            <a:off x="2555776" y="1340768"/>
            <a:ext cx="857256" cy="523220"/>
          </a:xfrm>
          <a:prstGeom prst="rect">
            <a:avLst/>
          </a:prstGeom>
          <a:noFill/>
        </p:spPr>
        <p:txBody>
          <a:bodyPr wrap="square" rtlCol="0">
            <a:spAutoFit/>
          </a:bodyPr>
          <a:lstStyle/>
          <a:p>
            <a:pPr algn="ctr"/>
            <a:r>
              <a:rPr lang="es-ES" sz="1400" dirty="0" smtClean="0">
                <a:latin typeface="Bookman Old Style" pitchFamily="18" charset="0"/>
              </a:rPr>
              <a:t>Desde 1783</a:t>
            </a:r>
            <a:endParaRPr lang="es-ES" sz="1400" dirty="0">
              <a:latin typeface="Bookman Old Style" pitchFamily="18" charset="0"/>
            </a:endParaRPr>
          </a:p>
        </p:txBody>
      </p:sp>
    </p:spTree>
    <p:extLst>
      <p:ext uri="{BB962C8B-B14F-4D97-AF65-F5344CB8AC3E}">
        <p14:creationId xmlns:p14="http://schemas.microsoft.com/office/powerpoint/2010/main" val="63246465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428564" y="1340768"/>
            <a:ext cx="3783396" cy="1200329"/>
          </a:xfrm>
          <a:prstGeom prst="rect">
            <a:avLst/>
          </a:prstGeom>
          <a:noFill/>
        </p:spPr>
        <p:txBody>
          <a:bodyPr wrap="square" rtlCol="0">
            <a:spAutoFit/>
          </a:bodyPr>
          <a:lstStyle/>
          <a:p>
            <a:r>
              <a:rPr lang="es-ES" b="1" dirty="0" smtClean="0">
                <a:latin typeface="Bookman Old Style" pitchFamily="18" charset="0"/>
              </a:rPr>
              <a:t>El juego:</a:t>
            </a:r>
          </a:p>
          <a:p>
            <a:r>
              <a:rPr lang="es-ES" dirty="0" smtClean="0">
                <a:latin typeface="Bookman Old Style" pitchFamily="18" charset="0"/>
              </a:rPr>
              <a:t>2 equipos de 3 participantes.</a:t>
            </a:r>
          </a:p>
          <a:p>
            <a:r>
              <a:rPr lang="es-ES" dirty="0" smtClean="0">
                <a:latin typeface="Bookman Old Style" pitchFamily="18" charset="0"/>
              </a:rPr>
              <a:t>Comienzo: Sorteo (palabra más larga). Equipo A.</a:t>
            </a:r>
          </a:p>
        </p:txBody>
      </p:sp>
      <p:sp>
        <p:nvSpPr>
          <p:cNvPr id="7" name="6 Rectángulo"/>
          <p:cNvSpPr/>
          <p:nvPr/>
        </p:nvSpPr>
        <p:spPr>
          <a:xfrm>
            <a:off x="467544" y="2636912"/>
            <a:ext cx="2286016" cy="500066"/>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solidFill>
                  <a:schemeClr val="tx2">
                    <a:lumMod val="75000"/>
                  </a:schemeClr>
                </a:solidFill>
              </a:rPr>
              <a:t>Equipo B</a:t>
            </a:r>
            <a:endParaRPr lang="es-ES" dirty="0">
              <a:solidFill>
                <a:schemeClr val="tx2">
                  <a:lumMod val="75000"/>
                </a:schemeClr>
              </a:solidFill>
            </a:endParaRPr>
          </a:p>
        </p:txBody>
      </p:sp>
      <p:sp>
        <p:nvSpPr>
          <p:cNvPr id="9" name="8 Rectángulo"/>
          <p:cNvSpPr/>
          <p:nvPr/>
        </p:nvSpPr>
        <p:spPr>
          <a:xfrm>
            <a:off x="467544" y="3851358"/>
            <a:ext cx="2286016" cy="50006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dirty="0" smtClean="0"/>
              <a:t>Equipo A</a:t>
            </a:r>
            <a:endParaRPr lang="es-ES" dirty="0"/>
          </a:p>
        </p:txBody>
      </p:sp>
      <p:cxnSp>
        <p:nvCxnSpPr>
          <p:cNvPr id="11" name="10 Conector recto de flecha"/>
          <p:cNvCxnSpPr/>
          <p:nvPr/>
        </p:nvCxnSpPr>
        <p:spPr>
          <a:xfrm>
            <a:off x="2771800" y="2996952"/>
            <a:ext cx="857256"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 name="11 CuadroTexto"/>
          <p:cNvSpPr txBox="1"/>
          <p:nvPr/>
        </p:nvSpPr>
        <p:spPr>
          <a:xfrm>
            <a:off x="2771800" y="2708920"/>
            <a:ext cx="928694" cy="276999"/>
          </a:xfrm>
          <a:prstGeom prst="rect">
            <a:avLst/>
          </a:prstGeom>
          <a:noFill/>
        </p:spPr>
        <p:txBody>
          <a:bodyPr wrap="square" rtlCol="0">
            <a:spAutoFit/>
          </a:bodyPr>
          <a:lstStyle/>
          <a:p>
            <a:r>
              <a:rPr lang="es-ES" sz="1200" dirty="0" smtClean="0"/>
              <a:t>PREGUNTA</a:t>
            </a:r>
            <a:endParaRPr lang="es-ES" sz="1200" dirty="0"/>
          </a:p>
        </p:txBody>
      </p:sp>
      <p:cxnSp>
        <p:nvCxnSpPr>
          <p:cNvPr id="14" name="13 Conector recto de flecha"/>
          <p:cNvCxnSpPr/>
          <p:nvPr/>
        </p:nvCxnSpPr>
        <p:spPr>
          <a:xfrm rot="5400000" flipH="1" flipV="1">
            <a:off x="6016150" y="2713480"/>
            <a:ext cx="571504"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a:off x="6084168" y="3212976"/>
            <a:ext cx="428628"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17 CuadroTexto"/>
          <p:cNvSpPr txBox="1"/>
          <p:nvPr/>
        </p:nvSpPr>
        <p:spPr>
          <a:xfrm>
            <a:off x="6084168" y="3278714"/>
            <a:ext cx="300082" cy="369332"/>
          </a:xfrm>
          <a:prstGeom prst="rect">
            <a:avLst/>
          </a:prstGeom>
          <a:noFill/>
        </p:spPr>
        <p:txBody>
          <a:bodyPr wrap="square" rtlCol="0">
            <a:spAutoFit/>
          </a:bodyPr>
          <a:lstStyle/>
          <a:p>
            <a:r>
              <a:rPr lang="es-ES" b="1" dirty="0" smtClean="0">
                <a:solidFill>
                  <a:srgbClr val="FF0000"/>
                </a:solidFill>
              </a:rPr>
              <a:t>-</a:t>
            </a:r>
            <a:endParaRPr lang="es-ES" b="1" dirty="0">
              <a:solidFill>
                <a:srgbClr val="FF0000"/>
              </a:solidFill>
            </a:endParaRPr>
          </a:p>
        </p:txBody>
      </p:sp>
      <p:sp>
        <p:nvSpPr>
          <p:cNvPr id="19" name="18 CuadroTexto"/>
          <p:cNvSpPr txBox="1"/>
          <p:nvPr/>
        </p:nvSpPr>
        <p:spPr>
          <a:xfrm>
            <a:off x="6065928" y="2457376"/>
            <a:ext cx="276228" cy="369332"/>
          </a:xfrm>
          <a:prstGeom prst="rect">
            <a:avLst/>
          </a:prstGeom>
          <a:noFill/>
        </p:spPr>
        <p:txBody>
          <a:bodyPr wrap="square" rtlCol="0">
            <a:spAutoFit/>
          </a:bodyPr>
          <a:lstStyle/>
          <a:p>
            <a:r>
              <a:rPr lang="es-ES" b="1" dirty="0" smtClean="0">
                <a:solidFill>
                  <a:srgbClr val="FF0000"/>
                </a:solidFill>
              </a:rPr>
              <a:t>+</a:t>
            </a:r>
            <a:endParaRPr lang="es-ES" b="1" dirty="0">
              <a:solidFill>
                <a:srgbClr val="FF0000"/>
              </a:solidFill>
            </a:endParaRPr>
          </a:p>
        </p:txBody>
      </p:sp>
      <p:sp>
        <p:nvSpPr>
          <p:cNvPr id="20" name="19 CuadroTexto"/>
          <p:cNvSpPr txBox="1"/>
          <p:nvPr/>
        </p:nvSpPr>
        <p:spPr>
          <a:xfrm>
            <a:off x="6602474" y="2411596"/>
            <a:ext cx="1785950" cy="369332"/>
          </a:xfrm>
          <a:prstGeom prst="rect">
            <a:avLst/>
          </a:prstGeom>
          <a:noFill/>
        </p:spPr>
        <p:txBody>
          <a:bodyPr wrap="square" rtlCol="0">
            <a:spAutoFit/>
          </a:bodyPr>
          <a:lstStyle/>
          <a:p>
            <a:r>
              <a:rPr lang="es-ES" b="1" dirty="0" smtClean="0">
                <a:latin typeface="Bookman Old Style" pitchFamily="18" charset="0"/>
              </a:rPr>
              <a:t>Juega</a:t>
            </a:r>
            <a:r>
              <a:rPr lang="es-ES" b="1" dirty="0" smtClean="0"/>
              <a:t> </a:t>
            </a:r>
            <a:endParaRPr lang="es-ES" b="1" dirty="0"/>
          </a:p>
        </p:txBody>
      </p:sp>
      <p:sp>
        <p:nvSpPr>
          <p:cNvPr id="21" name="20 CuadroTexto"/>
          <p:cNvSpPr txBox="1"/>
          <p:nvPr/>
        </p:nvSpPr>
        <p:spPr>
          <a:xfrm>
            <a:off x="6516216" y="3284984"/>
            <a:ext cx="1785950" cy="369332"/>
          </a:xfrm>
          <a:prstGeom prst="rect">
            <a:avLst/>
          </a:prstGeom>
          <a:noFill/>
        </p:spPr>
        <p:txBody>
          <a:bodyPr wrap="square" rtlCol="0">
            <a:spAutoFit/>
          </a:bodyPr>
          <a:lstStyle/>
          <a:p>
            <a:r>
              <a:rPr lang="es-ES" b="1" dirty="0" smtClean="0">
                <a:latin typeface="Bookman Old Style" pitchFamily="18" charset="0"/>
              </a:rPr>
              <a:t>No juega </a:t>
            </a:r>
            <a:endParaRPr lang="es-ES" b="1" dirty="0">
              <a:latin typeface="Bookman Old Style" pitchFamily="18" charset="0"/>
            </a:endParaRPr>
          </a:p>
        </p:txBody>
      </p:sp>
      <p:sp>
        <p:nvSpPr>
          <p:cNvPr id="22" name="21 Elipse"/>
          <p:cNvSpPr/>
          <p:nvPr/>
        </p:nvSpPr>
        <p:spPr>
          <a:xfrm>
            <a:off x="7596336" y="2492896"/>
            <a:ext cx="1464447" cy="115515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600" dirty="0" smtClean="0">
                <a:latin typeface="Bookman Old Style" pitchFamily="18" charset="0"/>
              </a:rPr>
              <a:t>2 bolas por jugador</a:t>
            </a:r>
            <a:endParaRPr lang="es-ES" sz="1600" dirty="0">
              <a:latin typeface="Bookman Old Style" pitchFamily="18" charset="0"/>
            </a:endParaRPr>
          </a:p>
        </p:txBody>
      </p:sp>
      <p:sp>
        <p:nvSpPr>
          <p:cNvPr id="26" name="25 Rectángulo redondeado"/>
          <p:cNvSpPr/>
          <p:nvPr/>
        </p:nvSpPr>
        <p:spPr>
          <a:xfrm>
            <a:off x="971600" y="4890032"/>
            <a:ext cx="7056784" cy="50405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ES" dirty="0" smtClean="0">
                <a:latin typeface="Bookman Old Style" pitchFamily="18" charset="0"/>
              </a:rPr>
              <a:t>Ganará el equipo que más puntos consiga en 25 minutos</a:t>
            </a:r>
            <a:endParaRPr lang="es-ES" dirty="0">
              <a:latin typeface="Bookman Old Style" pitchFamily="18" charset="0"/>
            </a:endParaRPr>
          </a:p>
        </p:txBody>
      </p:sp>
      <p:sp>
        <p:nvSpPr>
          <p:cNvPr id="27" name="26 Rectángulo"/>
          <p:cNvSpPr/>
          <p:nvPr/>
        </p:nvSpPr>
        <p:spPr>
          <a:xfrm>
            <a:off x="3779912" y="3861048"/>
            <a:ext cx="2286016" cy="500066"/>
          </a:xfrm>
          <a:prstGeom prst="rect">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solidFill>
                  <a:schemeClr val="tx2">
                    <a:lumMod val="75000"/>
                  </a:schemeClr>
                </a:solidFill>
              </a:rPr>
              <a:t>Equipo B</a:t>
            </a:r>
            <a:endParaRPr lang="es-ES" dirty="0">
              <a:solidFill>
                <a:schemeClr val="tx2">
                  <a:lumMod val="75000"/>
                </a:schemeClr>
              </a:solidFill>
            </a:endParaRPr>
          </a:p>
        </p:txBody>
      </p:sp>
      <p:sp>
        <p:nvSpPr>
          <p:cNvPr id="28" name="27 Rectángulo"/>
          <p:cNvSpPr/>
          <p:nvPr/>
        </p:nvSpPr>
        <p:spPr>
          <a:xfrm>
            <a:off x="3779912" y="2780928"/>
            <a:ext cx="2286016" cy="50006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dirty="0" smtClean="0"/>
              <a:t>Equipo A</a:t>
            </a:r>
            <a:endParaRPr lang="es-ES" dirty="0"/>
          </a:p>
        </p:txBody>
      </p:sp>
      <p:sp>
        <p:nvSpPr>
          <p:cNvPr id="29" name="28 CuadroTexto"/>
          <p:cNvSpPr txBox="1"/>
          <p:nvPr/>
        </p:nvSpPr>
        <p:spPr>
          <a:xfrm>
            <a:off x="2843808" y="3861048"/>
            <a:ext cx="928694" cy="276999"/>
          </a:xfrm>
          <a:prstGeom prst="rect">
            <a:avLst/>
          </a:prstGeom>
          <a:noFill/>
        </p:spPr>
        <p:txBody>
          <a:bodyPr wrap="square" rtlCol="0">
            <a:spAutoFit/>
          </a:bodyPr>
          <a:lstStyle/>
          <a:p>
            <a:r>
              <a:rPr lang="es-ES" sz="1200" dirty="0" smtClean="0"/>
              <a:t>PREGUNTA</a:t>
            </a:r>
            <a:endParaRPr lang="es-ES" sz="1200" dirty="0"/>
          </a:p>
        </p:txBody>
      </p:sp>
      <p:cxnSp>
        <p:nvCxnSpPr>
          <p:cNvPr id="31" name="30 Conector recto de flecha"/>
          <p:cNvCxnSpPr/>
          <p:nvPr/>
        </p:nvCxnSpPr>
        <p:spPr>
          <a:xfrm>
            <a:off x="2843808" y="4221088"/>
            <a:ext cx="857256"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2" name="31 Conector recto de flecha"/>
          <p:cNvCxnSpPr/>
          <p:nvPr/>
        </p:nvCxnSpPr>
        <p:spPr>
          <a:xfrm rot="5400000" flipH="1" flipV="1">
            <a:off x="6087588" y="3856488"/>
            <a:ext cx="571504"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32 Conector recto de flecha"/>
          <p:cNvCxnSpPr/>
          <p:nvPr/>
        </p:nvCxnSpPr>
        <p:spPr>
          <a:xfrm>
            <a:off x="6159026" y="4356554"/>
            <a:ext cx="428628"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35 CuadroTexto"/>
          <p:cNvSpPr txBox="1"/>
          <p:nvPr/>
        </p:nvSpPr>
        <p:spPr>
          <a:xfrm>
            <a:off x="6659092" y="4499430"/>
            <a:ext cx="1785950" cy="369332"/>
          </a:xfrm>
          <a:prstGeom prst="rect">
            <a:avLst/>
          </a:prstGeom>
          <a:noFill/>
        </p:spPr>
        <p:txBody>
          <a:bodyPr wrap="square" rtlCol="0">
            <a:spAutoFit/>
          </a:bodyPr>
          <a:lstStyle/>
          <a:p>
            <a:r>
              <a:rPr lang="es-ES" b="1" dirty="0" smtClean="0">
                <a:latin typeface="Bookman Old Style" pitchFamily="18" charset="0"/>
              </a:rPr>
              <a:t>No juega </a:t>
            </a:r>
            <a:endParaRPr lang="es-ES" b="1" dirty="0">
              <a:latin typeface="Bookman Old Style" pitchFamily="18" charset="0"/>
            </a:endParaRPr>
          </a:p>
        </p:txBody>
      </p:sp>
      <p:sp>
        <p:nvSpPr>
          <p:cNvPr id="37" name="36 Rectángulo"/>
          <p:cNvSpPr/>
          <p:nvPr/>
        </p:nvSpPr>
        <p:spPr>
          <a:xfrm>
            <a:off x="6587654" y="3713612"/>
            <a:ext cx="941283" cy="369332"/>
          </a:xfrm>
          <a:prstGeom prst="rect">
            <a:avLst/>
          </a:prstGeom>
        </p:spPr>
        <p:txBody>
          <a:bodyPr wrap="none">
            <a:spAutoFit/>
          </a:bodyPr>
          <a:lstStyle/>
          <a:p>
            <a:r>
              <a:rPr lang="es-ES" b="1" dirty="0" smtClean="0">
                <a:latin typeface="Bookman Old Style" pitchFamily="18" charset="0"/>
              </a:rPr>
              <a:t>Juega</a:t>
            </a:r>
            <a:r>
              <a:rPr lang="es-ES" b="1" dirty="0" smtClean="0"/>
              <a:t> </a:t>
            </a:r>
            <a:endParaRPr lang="es-ES" dirty="0"/>
          </a:p>
        </p:txBody>
      </p:sp>
      <p:sp>
        <p:nvSpPr>
          <p:cNvPr id="40" name="39 CuadroTexto"/>
          <p:cNvSpPr txBox="1"/>
          <p:nvPr/>
        </p:nvSpPr>
        <p:spPr>
          <a:xfrm>
            <a:off x="6159026" y="3785050"/>
            <a:ext cx="300082" cy="369332"/>
          </a:xfrm>
          <a:prstGeom prst="rect">
            <a:avLst/>
          </a:prstGeom>
          <a:noFill/>
        </p:spPr>
        <p:txBody>
          <a:bodyPr wrap="square" rtlCol="0">
            <a:spAutoFit/>
          </a:bodyPr>
          <a:lstStyle/>
          <a:p>
            <a:r>
              <a:rPr lang="es-ES" b="1" dirty="0" smtClean="0">
                <a:solidFill>
                  <a:srgbClr val="FF0000"/>
                </a:solidFill>
              </a:rPr>
              <a:t>+</a:t>
            </a:r>
            <a:endParaRPr lang="es-ES" b="1" dirty="0">
              <a:solidFill>
                <a:srgbClr val="FF0000"/>
              </a:solidFill>
            </a:endParaRPr>
          </a:p>
        </p:txBody>
      </p:sp>
      <p:sp>
        <p:nvSpPr>
          <p:cNvPr id="41" name="40 CuadroTexto"/>
          <p:cNvSpPr txBox="1"/>
          <p:nvPr/>
        </p:nvSpPr>
        <p:spPr>
          <a:xfrm>
            <a:off x="6159026" y="4427992"/>
            <a:ext cx="276228" cy="369332"/>
          </a:xfrm>
          <a:prstGeom prst="rect">
            <a:avLst/>
          </a:prstGeom>
          <a:noFill/>
        </p:spPr>
        <p:txBody>
          <a:bodyPr wrap="square" rtlCol="0">
            <a:spAutoFit/>
          </a:bodyPr>
          <a:lstStyle/>
          <a:p>
            <a:r>
              <a:rPr lang="es-ES" b="1" dirty="0" smtClean="0">
                <a:solidFill>
                  <a:srgbClr val="FF0000"/>
                </a:solidFill>
              </a:rPr>
              <a:t>-</a:t>
            </a:r>
            <a:endParaRPr lang="es-ES" b="1" dirty="0">
              <a:solidFill>
                <a:srgbClr val="FF0000"/>
              </a:solidFill>
            </a:endParaRPr>
          </a:p>
        </p:txBody>
      </p:sp>
      <p:sp>
        <p:nvSpPr>
          <p:cNvPr id="42" name="41 CuadroTexto"/>
          <p:cNvSpPr txBox="1"/>
          <p:nvPr/>
        </p:nvSpPr>
        <p:spPr>
          <a:xfrm>
            <a:off x="4248440" y="1271662"/>
            <a:ext cx="4716048" cy="1077218"/>
          </a:xfrm>
          <a:prstGeom prst="rect">
            <a:avLst/>
          </a:prstGeom>
          <a:solidFill>
            <a:schemeClr val="accent1">
              <a:lumMod val="20000"/>
              <a:lumOff val="80000"/>
            </a:schemeClr>
          </a:solidFill>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s-ES" sz="1600" b="1" dirty="0" smtClean="0">
                <a:latin typeface="Bookman Old Style" pitchFamily="18" charset="0"/>
              </a:rPr>
              <a:t>Materiales:</a:t>
            </a:r>
          </a:p>
          <a:p>
            <a:r>
              <a:rPr lang="es-ES" sz="1600" dirty="0" smtClean="0">
                <a:latin typeface="Bookman Old Style" pitchFamily="18" charset="0"/>
              </a:rPr>
              <a:t>Tarjetas con preguntas, 12 bochas (bolas grandes) y 1 bochín (bola pequeña)</a:t>
            </a:r>
          </a:p>
          <a:p>
            <a:r>
              <a:rPr lang="es-ES" sz="1600" dirty="0" smtClean="0">
                <a:latin typeface="Bookman Old Style" pitchFamily="18" charset="0"/>
              </a:rPr>
              <a:t>Terreno de juego: adaptable </a:t>
            </a:r>
            <a:endParaRPr lang="es-ES" sz="1600" dirty="0">
              <a:latin typeface="Bookman Old Style" pitchFamily="18" charset="0"/>
            </a:endParaRPr>
          </a:p>
        </p:txBody>
      </p:sp>
      <p:sp>
        <p:nvSpPr>
          <p:cNvPr id="30" name="29 CuadroTexto"/>
          <p:cNvSpPr txBox="1"/>
          <p:nvPr/>
        </p:nvSpPr>
        <p:spPr>
          <a:xfrm>
            <a:off x="-36512" y="-27383"/>
            <a:ext cx="2952328" cy="646331"/>
          </a:xfrm>
          <a:prstGeom prst="rect">
            <a:avLst/>
          </a:prstGeom>
          <a:solidFill>
            <a:srgbClr val="00B0F0"/>
          </a:solidFill>
        </p:spPr>
        <p:txBody>
          <a:bodyPr wrap="square" rtlCol="0">
            <a:spAutoFit/>
          </a:bodyPr>
          <a:lstStyle/>
          <a:p>
            <a:pPr algn="ctr"/>
            <a:r>
              <a:rPr lang="es-ES" sz="3600" b="1" dirty="0" smtClean="0">
                <a:solidFill>
                  <a:schemeClr val="bg1"/>
                </a:solidFill>
                <a:latin typeface="Bookman Old Style" pitchFamily="18" charset="0"/>
              </a:rPr>
              <a:t>Las bochas</a:t>
            </a:r>
            <a:endParaRPr lang="es-ES" sz="3600" b="1" dirty="0">
              <a:solidFill>
                <a:schemeClr val="bg1"/>
              </a:solidFill>
              <a:latin typeface="Bookman Old Style" pitchFamily="18" charset="0"/>
            </a:endParaRPr>
          </a:p>
        </p:txBody>
      </p:sp>
      <p:sp>
        <p:nvSpPr>
          <p:cNvPr id="35" name="34 CuadroTexto"/>
          <p:cNvSpPr txBox="1"/>
          <p:nvPr/>
        </p:nvSpPr>
        <p:spPr>
          <a:xfrm>
            <a:off x="7308304" y="-27384"/>
            <a:ext cx="1844080" cy="523220"/>
          </a:xfrm>
          <a:prstGeom prst="rect">
            <a:avLst/>
          </a:prstGeom>
          <a:solidFill>
            <a:srgbClr val="00B0F0"/>
          </a:solidFill>
        </p:spPr>
        <p:txBody>
          <a:bodyPr wrap="square" rtlCol="0">
            <a:spAutoFit/>
          </a:bodyPr>
          <a:lstStyle/>
          <a:p>
            <a:pPr algn="r"/>
            <a:r>
              <a:rPr lang="es-ES" sz="2800" b="1" dirty="0" smtClean="0">
                <a:solidFill>
                  <a:schemeClr val="bg1"/>
                </a:solidFill>
                <a:latin typeface="Bookman Old Style" pitchFamily="18" charset="0"/>
              </a:rPr>
              <a:t>Deportes</a:t>
            </a:r>
            <a:endParaRPr lang="es-ES" sz="2800" b="1" dirty="0">
              <a:solidFill>
                <a:schemeClr val="bg1"/>
              </a:solidFill>
              <a:latin typeface="Bookman Old Style" pitchFamily="18" charset="0"/>
            </a:endParaRPr>
          </a:p>
        </p:txBody>
      </p:sp>
      <p:sp>
        <p:nvSpPr>
          <p:cNvPr id="38" name="37 Rectángulo"/>
          <p:cNvSpPr/>
          <p:nvPr/>
        </p:nvSpPr>
        <p:spPr>
          <a:xfrm>
            <a:off x="395536" y="5589240"/>
            <a:ext cx="1826141" cy="830997"/>
          </a:xfrm>
          <a:prstGeom prst="rect">
            <a:avLst/>
          </a:prstGeom>
          <a:solidFill>
            <a:srgbClr val="0088B8"/>
          </a:solidFill>
        </p:spPr>
        <p:txBody>
          <a:bodyPr wrap="none">
            <a:spAutoFit/>
          </a:bodyPr>
          <a:lstStyle/>
          <a:p>
            <a:r>
              <a:rPr lang="es-ES" sz="2400" b="1" dirty="0">
                <a:solidFill>
                  <a:schemeClr val="bg1"/>
                </a:solidFill>
                <a:latin typeface="Bookman Old Style" pitchFamily="18" charset="0"/>
              </a:rPr>
              <a:t>Objetivos </a:t>
            </a:r>
            <a:endParaRPr lang="es-ES" sz="2400" b="1" dirty="0" smtClean="0">
              <a:solidFill>
                <a:schemeClr val="bg1"/>
              </a:solidFill>
              <a:latin typeface="Bookman Old Style" pitchFamily="18" charset="0"/>
            </a:endParaRPr>
          </a:p>
          <a:p>
            <a:r>
              <a:rPr lang="es-ES" sz="2400" b="1" dirty="0" smtClean="0">
                <a:solidFill>
                  <a:schemeClr val="bg1"/>
                </a:solidFill>
                <a:latin typeface="Bookman Old Style" pitchFamily="18" charset="0"/>
              </a:rPr>
              <a:t>didácticos</a:t>
            </a:r>
            <a:endParaRPr lang="es-ES" sz="2400" b="1" dirty="0">
              <a:solidFill>
                <a:schemeClr val="bg1"/>
              </a:solidFill>
              <a:latin typeface="Bookman Old Style" pitchFamily="18" charset="0"/>
            </a:endParaRPr>
          </a:p>
        </p:txBody>
      </p:sp>
      <p:sp>
        <p:nvSpPr>
          <p:cNvPr id="39" name="1 Título"/>
          <p:cNvSpPr>
            <a:spLocks noGrp="1"/>
          </p:cNvSpPr>
          <p:nvPr>
            <p:ph type="title"/>
          </p:nvPr>
        </p:nvSpPr>
        <p:spPr>
          <a:xfrm>
            <a:off x="0" y="836712"/>
            <a:ext cx="4499992" cy="360040"/>
          </a:xfrm>
          <a:solidFill>
            <a:srgbClr val="0088B8"/>
          </a:solidFill>
        </p:spPr>
        <p:txBody>
          <a:bodyPr>
            <a:noAutofit/>
          </a:bodyPr>
          <a:lstStyle/>
          <a:p>
            <a:pPr algn="l"/>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Adaptación didáctica:</a:t>
            </a:r>
            <a:endParaRPr lang="es-ES" sz="2400" b="1" dirty="0">
              <a:solidFill>
                <a:schemeClr val="bg1"/>
              </a:solidFill>
              <a:latin typeface="Bookman Old Style" pitchFamily="18" charset="0"/>
            </a:endParaRPr>
          </a:p>
        </p:txBody>
      </p:sp>
      <p:sp>
        <p:nvSpPr>
          <p:cNvPr id="44" name="43 CuadroTexto"/>
          <p:cNvSpPr txBox="1"/>
          <p:nvPr/>
        </p:nvSpPr>
        <p:spPr>
          <a:xfrm>
            <a:off x="0" y="1772816"/>
            <a:ext cx="184731" cy="369332"/>
          </a:xfrm>
          <a:prstGeom prst="rect">
            <a:avLst/>
          </a:prstGeom>
          <a:noFill/>
        </p:spPr>
        <p:txBody>
          <a:bodyPr wrap="none" rtlCol="0">
            <a:spAutoFit/>
          </a:bodyPr>
          <a:lstStyle/>
          <a:p>
            <a:endParaRPr lang="es-ES" dirty="0"/>
          </a:p>
        </p:txBody>
      </p:sp>
      <p:sp>
        <p:nvSpPr>
          <p:cNvPr id="47" name="46 Rectángulo"/>
          <p:cNvSpPr/>
          <p:nvPr/>
        </p:nvSpPr>
        <p:spPr>
          <a:xfrm>
            <a:off x="2411760" y="5445224"/>
            <a:ext cx="6552728" cy="1107996"/>
          </a:xfrm>
          <a:prstGeom prst="rect">
            <a:avLst/>
          </a:prstGeom>
        </p:spPr>
        <p:txBody>
          <a:bodyPr wrap="square">
            <a:spAutoFit/>
          </a:bodyPr>
          <a:lstStyle/>
          <a:p>
            <a:pPr>
              <a:buFont typeface="Arial" pitchFamily="34" charset="0"/>
              <a:buChar char="•"/>
            </a:pPr>
            <a:r>
              <a:rPr lang="es-ES" b="1" dirty="0" smtClean="0">
                <a:latin typeface="Bookman Old Style" pitchFamily="18" charset="0"/>
              </a:rPr>
              <a:t> </a:t>
            </a:r>
            <a:r>
              <a:rPr lang="es-ES" sz="1600" dirty="0" smtClean="0">
                <a:latin typeface="Bookman Old Style" pitchFamily="18" charset="0"/>
              </a:rPr>
              <a:t>Conocer el deporte tradicional de Hispanoamérica las bochas.</a:t>
            </a:r>
          </a:p>
          <a:p>
            <a:pPr>
              <a:buFont typeface="Arial" pitchFamily="34" charset="0"/>
              <a:buChar char="•"/>
            </a:pPr>
            <a:r>
              <a:rPr lang="es-ES" sz="1600" dirty="0" smtClean="0">
                <a:latin typeface="Bookman Old Style" pitchFamily="18" charset="0"/>
              </a:rPr>
              <a:t> Practicar los tiempos verbales (presente, pretérito imperfecto, pretérito perfecto, futuro simple, futuro cercano y condicional).</a:t>
            </a:r>
          </a:p>
          <a:p>
            <a:pPr>
              <a:buFont typeface="Arial" pitchFamily="34" charset="0"/>
              <a:buChar char="•"/>
            </a:pPr>
            <a:r>
              <a:rPr lang="es-ES" sz="1600" dirty="0" smtClean="0">
                <a:latin typeface="Bookman Old Style" pitchFamily="18" charset="0"/>
              </a:rPr>
              <a:t> Practicar la hora.</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548680"/>
            <a:ext cx="8229600" cy="1080120"/>
          </a:xfrm>
        </p:spPr>
        <p:txBody>
          <a:bodyPr>
            <a:noAutofit/>
          </a:bodyPr>
          <a:lstStyle/>
          <a:p>
            <a:r>
              <a:rPr lang="es-ES" sz="4000" b="1" u="sng" dirty="0" smtClean="0">
                <a:latin typeface="Bookman Old Style" pitchFamily="18" charset="0"/>
              </a:rPr>
              <a:t>Recursos adjuntos </a:t>
            </a:r>
            <a:br>
              <a:rPr lang="es-ES" sz="4000" b="1" u="sng" dirty="0" smtClean="0">
                <a:latin typeface="Bookman Old Style" pitchFamily="18" charset="0"/>
              </a:rPr>
            </a:br>
            <a:r>
              <a:rPr lang="es-ES" sz="4000" b="1" u="sng" dirty="0" smtClean="0">
                <a:latin typeface="Bookman Old Style" pitchFamily="18" charset="0"/>
              </a:rPr>
              <a:t>a la presentación:</a:t>
            </a:r>
            <a:endParaRPr lang="es-ES" sz="4000" b="1" u="sng" dirty="0">
              <a:latin typeface="Bookman Old Style" pitchFamily="18" charset="0"/>
            </a:endParaRPr>
          </a:p>
        </p:txBody>
      </p:sp>
      <p:sp>
        <p:nvSpPr>
          <p:cNvPr id="3" name="2 Marcador de contenido"/>
          <p:cNvSpPr>
            <a:spLocks noGrp="1"/>
          </p:cNvSpPr>
          <p:nvPr>
            <p:ph idx="1"/>
          </p:nvPr>
        </p:nvSpPr>
        <p:spPr>
          <a:xfrm>
            <a:off x="395536" y="2276872"/>
            <a:ext cx="8291264" cy="3849291"/>
          </a:xfrm>
        </p:spPr>
        <p:txBody>
          <a:bodyPr/>
          <a:lstStyle/>
          <a:p>
            <a:r>
              <a:rPr lang="es-ES" dirty="0">
                <a:hlinkClick r:id="rId2"/>
              </a:rPr>
              <a:t>Expresiones </a:t>
            </a:r>
            <a:r>
              <a:rPr lang="es-ES" dirty="0" smtClean="0">
                <a:hlinkClick r:id="rId2"/>
              </a:rPr>
              <a:t>para el </a:t>
            </a:r>
            <a:r>
              <a:rPr lang="es-ES" dirty="0">
                <a:hlinkClick r:id="rId2"/>
              </a:rPr>
              <a:t>profesorado</a:t>
            </a:r>
            <a:endParaRPr lang="es-ES" dirty="0"/>
          </a:p>
          <a:p>
            <a:r>
              <a:rPr lang="es-ES" dirty="0" smtClean="0"/>
              <a:t>Barajas de cartas «</a:t>
            </a:r>
            <a:r>
              <a:rPr lang="es-ES" dirty="0" smtClean="0">
                <a:hlinkClick r:id="rId3"/>
              </a:rPr>
              <a:t>Orón</a:t>
            </a:r>
            <a:r>
              <a:rPr lang="es-ES" dirty="0" smtClean="0"/>
              <a:t>» y «</a:t>
            </a:r>
            <a:r>
              <a:rPr lang="es-ES" dirty="0" smtClean="0">
                <a:hlinkClick r:id="rId4"/>
              </a:rPr>
              <a:t>Cinquillo</a:t>
            </a:r>
            <a:r>
              <a:rPr lang="es-ES" dirty="0" smtClean="0"/>
              <a:t>»</a:t>
            </a:r>
          </a:p>
          <a:p>
            <a:r>
              <a:rPr lang="es-ES" dirty="0" smtClean="0">
                <a:hlinkClick r:id="rId5"/>
              </a:rPr>
              <a:t>Tablero</a:t>
            </a:r>
            <a:r>
              <a:rPr lang="es-ES" dirty="0" smtClean="0"/>
              <a:t> y </a:t>
            </a:r>
            <a:r>
              <a:rPr lang="es-ES" dirty="0" smtClean="0">
                <a:hlinkClick r:id="rId6"/>
              </a:rPr>
              <a:t>tarjetas </a:t>
            </a:r>
            <a:r>
              <a:rPr lang="es-ES" dirty="0" smtClean="0"/>
              <a:t>«Maratón»</a:t>
            </a:r>
          </a:p>
          <a:p>
            <a:r>
              <a:rPr lang="es-ES" dirty="0" smtClean="0"/>
              <a:t>Tarjetas «</a:t>
            </a:r>
            <a:r>
              <a:rPr lang="es-ES" dirty="0" smtClean="0">
                <a:hlinkClick r:id="rId7"/>
              </a:rPr>
              <a:t>Bochas</a:t>
            </a:r>
            <a:r>
              <a:rPr lang="es-ES" dirty="0" smtClean="0"/>
              <a:t>»</a:t>
            </a:r>
          </a:p>
        </p:txBody>
      </p:sp>
      <p:sp>
        <p:nvSpPr>
          <p:cNvPr id="4" name="3 CuadroTexto"/>
          <p:cNvSpPr txBox="1"/>
          <p:nvPr/>
        </p:nvSpPr>
        <p:spPr>
          <a:xfrm rot="1134270">
            <a:off x="5724128" y="3676963"/>
            <a:ext cx="2664296" cy="2554545"/>
          </a:xfrm>
          <a:prstGeom prst="rect">
            <a:avLst/>
          </a:prstGeom>
          <a:noFill/>
        </p:spPr>
        <p:txBody>
          <a:bodyPr wrap="square" rtlCol="0">
            <a:spAutoFit/>
          </a:bodyPr>
          <a:lstStyle/>
          <a:p>
            <a:r>
              <a:rPr lang="es-ES" sz="8000" b="1" dirty="0" smtClean="0">
                <a:solidFill>
                  <a:schemeClr val="accent5">
                    <a:lumMod val="75000"/>
                  </a:schemeClr>
                </a:solidFill>
                <a:latin typeface="Aharoni" pitchFamily="2" charset="-79"/>
                <a:cs typeface="Aharoni" pitchFamily="2" charset="-79"/>
              </a:rPr>
              <a:t>¡HAZ CLIC!</a:t>
            </a:r>
            <a:endParaRPr lang="es-ES" sz="8000" b="1" dirty="0">
              <a:solidFill>
                <a:schemeClr val="accent5">
                  <a:lumMod val="75000"/>
                </a:schemeClr>
              </a:solidFill>
              <a:latin typeface="Aharoni" pitchFamily="2" charset="-79"/>
              <a:cs typeface="Aharoni" pitchFamily="2" charset="-79"/>
            </a:endParaRPr>
          </a:p>
        </p:txBody>
      </p:sp>
    </p:spTree>
    <p:extLst>
      <p:ext uri="{BB962C8B-B14F-4D97-AF65-F5344CB8AC3E}">
        <p14:creationId xmlns:p14="http://schemas.microsoft.com/office/powerpoint/2010/main" val="14307694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latin typeface="Bookman Old Style" pitchFamily="18" charset="0"/>
              </a:rPr>
              <a:t>Referencias</a:t>
            </a:r>
            <a:endParaRPr lang="es-ES" b="1" u="sng" dirty="0">
              <a:latin typeface="Bookman Old Style" pitchFamily="18" charset="0"/>
            </a:endParaRPr>
          </a:p>
        </p:txBody>
      </p:sp>
      <p:sp>
        <p:nvSpPr>
          <p:cNvPr id="3" name="2 Marcador de contenido"/>
          <p:cNvSpPr>
            <a:spLocks noGrp="1"/>
          </p:cNvSpPr>
          <p:nvPr>
            <p:ph idx="1"/>
          </p:nvPr>
        </p:nvSpPr>
        <p:spPr>
          <a:xfrm>
            <a:off x="251520" y="1340768"/>
            <a:ext cx="8640960" cy="4968552"/>
          </a:xfrm>
        </p:spPr>
        <p:txBody>
          <a:bodyPr>
            <a:noAutofit/>
          </a:bodyPr>
          <a:lstStyle/>
          <a:p>
            <a:pPr lvl="1">
              <a:buFont typeface="Arial" pitchFamily="34" charset="0"/>
              <a:buChar char="•"/>
            </a:pPr>
            <a:r>
              <a:rPr lang="es-ES" sz="1400" dirty="0" err="1" smtClean="0">
                <a:latin typeface="Bookman Old Style" pitchFamily="18" charset="0"/>
              </a:rPr>
              <a:t>Bantulá</a:t>
            </a:r>
            <a:r>
              <a:rPr lang="es-ES" sz="1400" dirty="0" smtClean="0">
                <a:latin typeface="Bookman Old Style" pitchFamily="18" charset="0"/>
              </a:rPr>
              <a:t> , J. y Mora, J.M. (2002). </a:t>
            </a:r>
            <a:r>
              <a:rPr lang="es-ES" sz="1400" i="1" dirty="0" smtClean="0">
                <a:latin typeface="Bookman Old Style" pitchFamily="18" charset="0"/>
              </a:rPr>
              <a:t>Juegos multiculturales. 225 juegos tradicionales para un mundo global</a:t>
            </a:r>
            <a:r>
              <a:rPr lang="es-ES" sz="1400" dirty="0" smtClean="0">
                <a:latin typeface="Bookman Old Style" pitchFamily="18" charset="0"/>
              </a:rPr>
              <a:t>. Barcelona: </a:t>
            </a:r>
            <a:r>
              <a:rPr lang="es-ES" sz="1400" dirty="0" err="1" smtClean="0">
                <a:latin typeface="Bookman Old Style" pitchFamily="18" charset="0"/>
              </a:rPr>
              <a:t>Paidotribo</a:t>
            </a:r>
            <a:r>
              <a:rPr lang="es-ES" sz="1400" dirty="0" smtClean="0">
                <a:latin typeface="Bookman Old Style" pitchFamily="18" charset="0"/>
              </a:rPr>
              <a:t>.  </a:t>
            </a:r>
          </a:p>
          <a:p>
            <a:pPr lvl="1">
              <a:buFont typeface="Arial" pitchFamily="34" charset="0"/>
              <a:buChar char="•"/>
            </a:pPr>
            <a:r>
              <a:rPr lang="es-ES" sz="1400" dirty="0" smtClean="0">
                <a:latin typeface="Bookman Old Style" pitchFamily="18" charset="0"/>
              </a:rPr>
              <a:t>Mora, J. M., Díez, R. y Llamas, J. (2003). </a:t>
            </a:r>
            <a:r>
              <a:rPr lang="es-ES" sz="1400" i="1" dirty="0" smtClean="0">
                <a:latin typeface="Bookman Old Style" pitchFamily="18" charset="0"/>
              </a:rPr>
              <a:t>Un mundo en juego</a:t>
            </a:r>
            <a:r>
              <a:rPr lang="es-ES" sz="1400" dirty="0" smtClean="0">
                <a:latin typeface="Bookman Old Style" pitchFamily="18" charset="0"/>
              </a:rPr>
              <a:t>. Barcelona: INDE. </a:t>
            </a:r>
          </a:p>
          <a:p>
            <a:pPr lvl="1">
              <a:buFont typeface="Arial" pitchFamily="34" charset="0"/>
              <a:buChar char="•"/>
            </a:pPr>
            <a:r>
              <a:rPr lang="es-ES" sz="1400" dirty="0" smtClean="0">
                <a:latin typeface="Bookman Old Style" pitchFamily="18" charset="0"/>
              </a:rPr>
              <a:t>Yagüe,  V. (2002). </a:t>
            </a:r>
            <a:r>
              <a:rPr lang="es-ES" sz="1400" i="1" dirty="0" smtClean="0">
                <a:latin typeface="Bookman Old Style" pitchFamily="18" charset="0"/>
              </a:rPr>
              <a:t>Juegos de ayer y de siempre</a:t>
            </a:r>
            <a:r>
              <a:rPr lang="es-ES" sz="1400" dirty="0" smtClean="0">
                <a:latin typeface="Bookman Old Style" pitchFamily="18" charset="0"/>
              </a:rPr>
              <a:t>. Madrid: La Factoría de Ediciones. </a:t>
            </a:r>
          </a:p>
          <a:p>
            <a:pPr lvl="1">
              <a:buFont typeface="Arial" pitchFamily="34" charset="0"/>
              <a:buChar char="•"/>
            </a:pPr>
            <a:r>
              <a:rPr lang="es-ES" sz="1400" dirty="0" smtClean="0">
                <a:latin typeface="Bookman Old Style" pitchFamily="18" charset="0"/>
                <a:hlinkClick r:id="rId3"/>
              </a:rPr>
              <a:t>http://es.wikipedia.org/wiki/Rayuela_(juego)</a:t>
            </a:r>
            <a:r>
              <a:rPr lang="es-ES" sz="1400" dirty="0" smtClean="0">
                <a:latin typeface="Bookman Old Style" pitchFamily="18" charset="0"/>
              </a:rPr>
              <a:t> </a:t>
            </a:r>
          </a:p>
          <a:p>
            <a:pPr lvl="1">
              <a:buFont typeface="Arial" pitchFamily="34" charset="0"/>
              <a:buChar char="•"/>
            </a:pPr>
            <a:r>
              <a:rPr lang="es-ES" sz="1400" dirty="0" smtClean="0">
                <a:latin typeface="Bookman Old Style" pitchFamily="18" charset="0"/>
                <a:hlinkClick r:id="rId4"/>
              </a:rPr>
              <a:t>http://www.educar.org/inventos/juegostradicionales/rayuela.asp</a:t>
            </a:r>
            <a:r>
              <a:rPr lang="es-ES" sz="1400" dirty="0" smtClean="0">
                <a:latin typeface="Bookman Old Style" pitchFamily="18" charset="0"/>
              </a:rPr>
              <a:t> </a:t>
            </a:r>
          </a:p>
          <a:p>
            <a:pPr lvl="1" algn="just">
              <a:buFont typeface="Arial" pitchFamily="34" charset="0"/>
              <a:buChar char="•"/>
            </a:pPr>
            <a:r>
              <a:rPr lang="ca-ES" sz="1400" dirty="0" smtClean="0">
                <a:latin typeface="Bookman Old Style" pitchFamily="18" charset="0"/>
                <a:hlinkClick r:id="rId5"/>
              </a:rPr>
              <a:t>http://fedpival.es/</a:t>
            </a:r>
            <a:endParaRPr lang="ca-ES" sz="1400" dirty="0" smtClean="0">
              <a:latin typeface="Bookman Old Style" pitchFamily="18" charset="0"/>
            </a:endParaRPr>
          </a:p>
          <a:p>
            <a:pPr lvl="1" algn="just">
              <a:buFont typeface="Arial" pitchFamily="34" charset="0"/>
              <a:buChar char="•"/>
            </a:pPr>
            <a:r>
              <a:rPr lang="ca-ES" sz="1400" dirty="0" smtClean="0">
                <a:latin typeface="Bookman Old Style" pitchFamily="18" charset="0"/>
                <a:hlinkClick r:id="rId6"/>
              </a:rPr>
              <a:t>http://es.wikipedia.org/wiki/Pelota_valenciana</a:t>
            </a:r>
            <a:endParaRPr lang="ca-ES" sz="1400" dirty="0" smtClean="0">
              <a:latin typeface="Bookman Old Style" pitchFamily="18" charset="0"/>
            </a:endParaRPr>
          </a:p>
          <a:p>
            <a:pPr lvl="1" algn="just">
              <a:buFont typeface="Arial" pitchFamily="34" charset="0"/>
              <a:buChar char="•"/>
            </a:pPr>
            <a:r>
              <a:rPr lang="ca-ES" sz="1400" dirty="0" smtClean="0">
                <a:latin typeface="Bookman Old Style" pitchFamily="18" charset="0"/>
                <a:hlinkClick r:id="rId7"/>
              </a:rPr>
              <a:t>http://museodeljuego.org/wp-content/uploads/contenidos_0000000554_docu1.pdf</a:t>
            </a:r>
            <a:endParaRPr lang="ca-ES" sz="1400" dirty="0" smtClean="0">
              <a:latin typeface="Bookman Old Style" pitchFamily="18" charset="0"/>
            </a:endParaRPr>
          </a:p>
          <a:p>
            <a:pPr lvl="1" algn="just">
              <a:buFont typeface="Arial" pitchFamily="34" charset="0"/>
              <a:buChar char="•"/>
            </a:pPr>
            <a:r>
              <a:rPr lang="es-ES" sz="1400" dirty="0" smtClean="0">
                <a:latin typeface="Bookman Old Style" pitchFamily="18" charset="0"/>
                <a:cs typeface="Times New Roman" panose="02020603050405020304" pitchFamily="18" charset="0"/>
                <a:hlinkClick r:id="rId8"/>
              </a:rPr>
              <a:t>http://www.mundijuegos.com/multijugador/cinquillo/reglas/</a:t>
            </a:r>
            <a:endParaRPr lang="es-ES" sz="1400" dirty="0" smtClean="0">
              <a:latin typeface="Bookman Old Style" pitchFamily="18" charset="0"/>
              <a:cs typeface="Times New Roman" panose="02020603050405020304" pitchFamily="18" charset="0"/>
            </a:endParaRPr>
          </a:p>
          <a:p>
            <a:pPr lvl="1" algn="just">
              <a:buFont typeface="Arial" pitchFamily="34" charset="0"/>
              <a:buChar char="•"/>
            </a:pPr>
            <a:r>
              <a:rPr lang="es-ES" sz="1400" dirty="0" smtClean="0">
                <a:latin typeface="Bookman Old Style" pitchFamily="18" charset="0"/>
                <a:cs typeface="Times New Roman" panose="02020603050405020304" pitchFamily="18" charset="0"/>
                <a:hlinkClick r:id="rId9"/>
              </a:rPr>
              <a:t>http://www.abc.es/tecnologia/redes/20130830/abci-curiosidades-baraja-espanola-201308301211.html</a:t>
            </a:r>
            <a:endParaRPr lang="es-ES" sz="1400" dirty="0" smtClean="0">
              <a:latin typeface="Bookman Old Style" pitchFamily="18" charset="0"/>
              <a:cs typeface="Times New Roman" panose="02020603050405020304" pitchFamily="18" charset="0"/>
            </a:endParaRPr>
          </a:p>
          <a:p>
            <a:pPr lvl="1" algn="just">
              <a:buFont typeface="Arial" pitchFamily="34" charset="0"/>
              <a:buChar char="•"/>
            </a:pPr>
            <a:r>
              <a:rPr lang="es-ES" sz="1400" dirty="0" smtClean="0">
                <a:latin typeface="Bookman Old Style" pitchFamily="18" charset="0"/>
                <a:cs typeface="Times New Roman" panose="02020603050405020304" pitchFamily="18" charset="0"/>
                <a:hlinkClick r:id="rId10"/>
              </a:rPr>
              <a:t>http://es.wikipedia.org/wiki/Cinquillo_(juego)</a:t>
            </a:r>
            <a:endParaRPr lang="es-ES" sz="1400" dirty="0" smtClean="0">
              <a:latin typeface="Bookman Old Style" pitchFamily="18" charset="0"/>
              <a:cs typeface="Times New Roman" panose="02020603050405020304" pitchFamily="18" charset="0"/>
            </a:endParaRPr>
          </a:p>
          <a:p>
            <a:pPr lvl="1" algn="just">
              <a:buFont typeface="Arial" pitchFamily="34" charset="0"/>
              <a:buChar char="•"/>
            </a:pPr>
            <a:r>
              <a:rPr lang="es-ES" sz="1400" u="sng" dirty="0" smtClean="0">
                <a:latin typeface="Bookman Old Style" pitchFamily="18" charset="0"/>
                <a:cs typeface="Times New Roman" panose="02020603050405020304" pitchFamily="18" charset="0"/>
                <a:hlinkClick r:id="rId11"/>
              </a:rPr>
              <a:t>http://es.wikipedia.org/wiki/Baraja_espa%C3%B1ola</a:t>
            </a:r>
          </a:p>
          <a:p>
            <a:pPr lvl="1" algn="just">
              <a:buFont typeface="Arial" pitchFamily="34" charset="0"/>
              <a:buChar char="•"/>
            </a:pPr>
            <a:r>
              <a:rPr lang="es-ES" sz="1400" u="sng" dirty="0" smtClean="0">
                <a:latin typeface="Bookman Old Style" pitchFamily="18" charset="0"/>
                <a:cs typeface="Times New Roman" panose="02020603050405020304" pitchFamily="18" charset="0"/>
                <a:hlinkClick r:id="rId11"/>
              </a:rPr>
              <a:t>http://es.wikipedia.org/wiki/Baraja_espa%C3%B1ola#Barajas_de_.C3.A9poca</a:t>
            </a:r>
            <a:endParaRPr lang="es-ES" sz="1400" u="sng" dirty="0" smtClean="0">
              <a:latin typeface="Bookman Old Style" pitchFamily="18" charset="0"/>
              <a:cs typeface="Times New Roman" panose="02020603050405020304" pitchFamily="18" charset="0"/>
            </a:endParaRPr>
          </a:p>
          <a:p>
            <a:pPr lvl="1" algn="just">
              <a:buFont typeface="Arial" pitchFamily="34" charset="0"/>
              <a:buChar char="•"/>
            </a:pPr>
            <a:r>
              <a:rPr lang="es-ES" sz="1400" u="sng" dirty="0" smtClean="0">
                <a:latin typeface="Bookman Old Style" pitchFamily="18" charset="0"/>
                <a:cs typeface="Times New Roman" panose="02020603050405020304" pitchFamily="18" charset="0"/>
                <a:hlinkClick r:id="rId8"/>
              </a:rPr>
              <a:t>http://www.mundijuegos.com/multijugador/cinquillo/reglas/</a:t>
            </a:r>
            <a:endParaRPr lang="es-ES" sz="1400" u="sng" dirty="0">
              <a:latin typeface="Bookman Old Style" pitchFamily="18" charset="0"/>
              <a:cs typeface="Times New Roman" panose="02020603050405020304" pitchFamily="18" charset="0"/>
              <a:hlinkClick r:id="rId11"/>
            </a:endParaRPr>
          </a:p>
          <a:p>
            <a:pPr lvl="1" algn="just">
              <a:buFont typeface="Arial" pitchFamily="34" charset="0"/>
              <a:buChar char="•"/>
            </a:pPr>
            <a:r>
              <a:rPr lang="es-ES" sz="1400" dirty="0" smtClean="0">
                <a:latin typeface="Bookman Old Style" pitchFamily="18" charset="0"/>
                <a:cs typeface="Times New Roman" panose="02020603050405020304" pitchFamily="18" charset="0"/>
                <a:hlinkClick r:id="rId10"/>
              </a:rPr>
              <a:t>http://es.wikipedia.org/wiki/Cinquillo_(juego)</a:t>
            </a:r>
            <a:endParaRPr lang="es-ES" sz="1400" dirty="0">
              <a:latin typeface="Bookman Old Style" pitchFamily="18" charset="0"/>
              <a:cs typeface="Times New Roman" panose="02020603050405020304" pitchFamily="18" charset="0"/>
            </a:endParaRPr>
          </a:p>
          <a:p>
            <a:pPr lvl="1" algn="just">
              <a:buFont typeface="Arial" pitchFamily="34" charset="0"/>
              <a:buChar char="•"/>
            </a:pPr>
            <a:r>
              <a:rPr lang="es-ES" sz="1400" u="sng" dirty="0" smtClean="0">
                <a:latin typeface="Bookman Old Style" pitchFamily="18" charset="0"/>
                <a:cs typeface="Times New Roman" panose="02020603050405020304" pitchFamily="18" charset="0"/>
                <a:hlinkClick r:id="rId11"/>
              </a:rPr>
              <a:t>http://es.wikipedia.org/wiki/Baraja_espa%C3%B1ola</a:t>
            </a:r>
            <a:endParaRPr lang="es-ES" sz="1400" u="sng" dirty="0">
              <a:latin typeface="Bookman Old Style" pitchFamily="18" charset="0"/>
              <a:cs typeface="Times New Roman" panose="02020603050405020304" pitchFamily="18" charset="0"/>
            </a:endParaRPr>
          </a:p>
          <a:p>
            <a:pPr lvl="1" algn="just">
              <a:buFont typeface="Arial" pitchFamily="34" charset="0"/>
              <a:buChar char="•"/>
            </a:pPr>
            <a:r>
              <a:rPr lang="es-ES" sz="1400" u="sng" dirty="0" smtClean="0">
                <a:latin typeface="Bookman Old Style" pitchFamily="18" charset="0"/>
                <a:cs typeface="Times New Roman" panose="02020603050405020304" pitchFamily="18" charset="0"/>
                <a:hlinkClick r:id="rId11"/>
              </a:rPr>
              <a:t>http://es.wikipedia.org/wiki/Baraja_espa%C3%B1ola#Barajas_de_.C3.A9poca</a:t>
            </a:r>
            <a:endParaRPr lang="en-GB" sz="1400" dirty="0" smtClean="0">
              <a:latin typeface="Bookman Old Style" pitchFamily="18" charset="0"/>
              <a:cs typeface="Times New Roman" panose="02020603050405020304" pitchFamily="18" charset="0"/>
            </a:endParaRPr>
          </a:p>
        </p:txBody>
      </p:sp>
    </p:spTree>
    <p:extLst>
      <p:ext uri="{BB962C8B-B14F-4D97-AF65-F5344CB8AC3E}">
        <p14:creationId xmlns:p14="http://schemas.microsoft.com/office/powerpoint/2010/main" val="282064120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rgbClr val="336699"/>
        </a:solidFill>
        <a:effectLst/>
      </p:bgPr>
    </p:bg>
    <p:spTree>
      <p:nvGrpSpPr>
        <p:cNvPr id="1" name=""/>
        <p:cNvGrpSpPr/>
        <p:nvPr/>
      </p:nvGrpSpPr>
      <p:grpSpPr>
        <a:xfrm>
          <a:off x="0" y="0"/>
          <a:ext cx="0" cy="0"/>
          <a:chOff x="0" y="0"/>
          <a:chExt cx="0" cy="0"/>
        </a:xfrm>
      </p:grpSpPr>
      <p:pic>
        <p:nvPicPr>
          <p:cNvPr id="27650" name="Picture 11" descr="QR de publicacion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43888" y="549275"/>
            <a:ext cx="744537" cy="74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DEF5FA"/>
                  </a:outerShdw>
                </a:effectLst>
              </a14:hiddenEffects>
            </a:ext>
          </a:extLst>
        </p:spPr>
      </p:pic>
      <p:pic>
        <p:nvPicPr>
          <p:cNvPr id="27651" name="Picture 12" descr="REINOUNIDOEIRLANDABELFAST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50" y="5876925"/>
            <a:ext cx="1833563" cy="539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DEF5FA"/>
                  </a:outerShdw>
                </a:effectLst>
              </a14:hiddenEffects>
            </a:ext>
          </a:extLst>
        </p:spPr>
      </p:pic>
    </p:spTree>
    <p:extLst>
      <p:ext uri="{BB962C8B-B14F-4D97-AF65-F5344CB8AC3E}">
        <p14:creationId xmlns:p14="http://schemas.microsoft.com/office/powerpoint/2010/main" val="856564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l"/>
            <a:r>
              <a:rPr lang="es-ES" dirty="0" smtClean="0">
                <a:latin typeface="Bookman Old Style" pitchFamily="18" charset="0"/>
              </a:rPr>
              <a:t>Índice:</a:t>
            </a:r>
            <a:endParaRPr lang="es-ES" dirty="0">
              <a:latin typeface="Bookman Old Style" pitchFamily="18" charset="0"/>
            </a:endParaRPr>
          </a:p>
        </p:txBody>
      </p:sp>
      <p:sp>
        <p:nvSpPr>
          <p:cNvPr id="5" name="4 Marcador de contenido"/>
          <p:cNvSpPr>
            <a:spLocks noGrp="1"/>
          </p:cNvSpPr>
          <p:nvPr>
            <p:ph idx="1"/>
          </p:nvPr>
        </p:nvSpPr>
        <p:spPr>
          <a:xfrm>
            <a:off x="395536" y="1404066"/>
            <a:ext cx="8291264" cy="4722098"/>
          </a:xfrm>
        </p:spPr>
        <p:txBody>
          <a:bodyPr>
            <a:normAutofit fontScale="25000" lnSpcReduction="20000"/>
          </a:bodyPr>
          <a:lstStyle/>
          <a:p>
            <a:pPr marL="0" lvl="0" indent="0">
              <a:buNone/>
            </a:pPr>
            <a:r>
              <a:rPr lang="es-ES" sz="8800" dirty="0" smtClean="0">
                <a:latin typeface="Bookman Old Style" pitchFamily="18" charset="0"/>
              </a:rPr>
              <a:t>1. Introducción</a:t>
            </a:r>
            <a:endParaRPr lang="es-ES" sz="8800" dirty="0">
              <a:latin typeface="Bookman Old Style" pitchFamily="18" charset="0"/>
            </a:endParaRPr>
          </a:p>
          <a:p>
            <a:pPr marL="0" lvl="0" indent="0" algn="just">
              <a:buNone/>
            </a:pPr>
            <a:r>
              <a:rPr lang="es-ES" sz="8800" dirty="0" smtClean="0">
                <a:latin typeface="Bookman Old Style" pitchFamily="18" charset="0"/>
              </a:rPr>
              <a:t>2. Tipos </a:t>
            </a:r>
            <a:r>
              <a:rPr lang="es-ES" sz="8800" dirty="0">
                <a:latin typeface="Bookman Old Style" pitchFamily="18" charset="0"/>
              </a:rPr>
              <a:t>de </a:t>
            </a:r>
            <a:r>
              <a:rPr lang="es-ES" sz="8800" dirty="0" smtClean="0">
                <a:latin typeface="Bookman Old Style" pitchFamily="18" charset="0"/>
              </a:rPr>
              <a:t>juegos </a:t>
            </a:r>
            <a:endParaRPr lang="es-ES" sz="8800" dirty="0">
              <a:latin typeface="Bookman Old Style" pitchFamily="18" charset="0"/>
            </a:endParaRPr>
          </a:p>
          <a:p>
            <a:pPr marL="0" lvl="0" indent="0">
              <a:buNone/>
            </a:pPr>
            <a:r>
              <a:rPr lang="es-ES" sz="8800" dirty="0" smtClean="0">
                <a:latin typeface="Bookman Old Style" pitchFamily="18" charset="0"/>
              </a:rPr>
              <a:t>	2.1 De mesa         El Orón</a:t>
            </a:r>
          </a:p>
          <a:p>
            <a:pPr marL="1371600" lvl="3" indent="0">
              <a:buNone/>
            </a:pPr>
            <a:r>
              <a:rPr lang="es-ES" sz="8800" dirty="0" smtClean="0">
                <a:latin typeface="Bookman Old Style" pitchFamily="18" charset="0"/>
              </a:rPr>
              <a:t>	La baraja</a:t>
            </a:r>
          </a:p>
          <a:p>
            <a:pPr marL="1371600" lvl="3" indent="0">
              <a:buNone/>
            </a:pPr>
            <a:r>
              <a:rPr lang="es-ES" sz="8800" dirty="0" smtClean="0">
                <a:latin typeface="Bookman Old Style" pitchFamily="18" charset="0"/>
              </a:rPr>
              <a:t>		        El Cinquillo</a:t>
            </a:r>
          </a:p>
          <a:p>
            <a:pPr marL="1371600" lvl="3" indent="0">
              <a:buNone/>
            </a:pPr>
            <a:r>
              <a:rPr lang="es-ES" sz="8800" dirty="0" smtClean="0">
                <a:latin typeface="Bookman Old Style" pitchFamily="18" charset="0"/>
              </a:rPr>
              <a:t>	Maratón </a:t>
            </a:r>
          </a:p>
          <a:p>
            <a:pPr marL="457200" lvl="1" indent="0">
              <a:buNone/>
            </a:pPr>
            <a:r>
              <a:rPr lang="es-ES" sz="8800" dirty="0" smtClean="0">
                <a:latin typeface="Bookman Old Style" pitchFamily="18" charset="0"/>
              </a:rPr>
              <a:t>	2.2 De motricidad</a:t>
            </a:r>
          </a:p>
          <a:p>
            <a:pPr marL="914400" lvl="2" indent="0">
              <a:buNone/>
            </a:pPr>
            <a:r>
              <a:rPr lang="es-ES" sz="8800" dirty="0">
                <a:latin typeface="Bookman Old Style" pitchFamily="18" charset="0"/>
              </a:rPr>
              <a:t>	</a:t>
            </a:r>
            <a:r>
              <a:rPr lang="es-ES" sz="8800" dirty="0" smtClean="0">
                <a:latin typeface="Bookman Old Style" pitchFamily="18" charset="0"/>
              </a:rPr>
              <a:t>Rayuela</a:t>
            </a:r>
          </a:p>
          <a:p>
            <a:pPr marL="914400" lvl="2" indent="0">
              <a:buNone/>
            </a:pPr>
            <a:r>
              <a:rPr lang="es-ES" sz="8800" dirty="0" smtClean="0">
                <a:latin typeface="Bookman Old Style" pitchFamily="18" charset="0"/>
              </a:rPr>
              <a:t>	Pasando </a:t>
            </a:r>
            <a:r>
              <a:rPr lang="es-ES" sz="8800" dirty="0">
                <a:latin typeface="Bookman Old Style" pitchFamily="18" charset="0"/>
              </a:rPr>
              <a:t>el </a:t>
            </a:r>
            <a:r>
              <a:rPr lang="es-ES" sz="8800" dirty="0" smtClean="0">
                <a:latin typeface="Bookman Old Style" pitchFamily="18" charset="0"/>
              </a:rPr>
              <a:t>aro</a:t>
            </a:r>
            <a:endParaRPr lang="es-ES" sz="8800" dirty="0">
              <a:latin typeface="Bookman Old Style" pitchFamily="18" charset="0"/>
            </a:endParaRPr>
          </a:p>
          <a:p>
            <a:pPr marL="914400" lvl="2" indent="0">
              <a:buNone/>
            </a:pPr>
            <a:r>
              <a:rPr lang="es-ES" sz="8800" dirty="0" smtClean="0">
                <a:latin typeface="Bookman Old Style" pitchFamily="18" charset="0"/>
              </a:rPr>
              <a:t>	Carrera </a:t>
            </a:r>
            <a:r>
              <a:rPr lang="es-ES" sz="8800" dirty="0">
                <a:latin typeface="Bookman Old Style" pitchFamily="18" charset="0"/>
              </a:rPr>
              <a:t>de </a:t>
            </a:r>
            <a:r>
              <a:rPr lang="es-ES" sz="8800" dirty="0" smtClean="0">
                <a:latin typeface="Bookman Old Style" pitchFamily="18" charset="0"/>
              </a:rPr>
              <a:t>mazorcas</a:t>
            </a:r>
          </a:p>
          <a:p>
            <a:pPr marL="457200" lvl="1" indent="0">
              <a:buNone/>
            </a:pPr>
            <a:r>
              <a:rPr lang="es-ES" sz="8800" dirty="0" smtClean="0">
                <a:latin typeface="Bookman Old Style" pitchFamily="18" charset="0"/>
              </a:rPr>
              <a:t>	2.3 Deportes</a:t>
            </a:r>
          </a:p>
          <a:p>
            <a:pPr marL="914400" lvl="2" indent="0">
              <a:buNone/>
            </a:pPr>
            <a:r>
              <a:rPr lang="es-ES" sz="8800" dirty="0">
                <a:latin typeface="Bookman Old Style" pitchFamily="18" charset="0"/>
              </a:rPr>
              <a:t>	</a:t>
            </a:r>
            <a:r>
              <a:rPr lang="es-ES" sz="8800" dirty="0" smtClean="0">
                <a:latin typeface="Bookman Old Style" pitchFamily="18" charset="0"/>
              </a:rPr>
              <a:t>Pelota valenciana </a:t>
            </a:r>
            <a:endParaRPr lang="es-ES" sz="8800" dirty="0">
              <a:latin typeface="Bookman Old Style" pitchFamily="18" charset="0"/>
            </a:endParaRPr>
          </a:p>
          <a:p>
            <a:pPr marL="914400" lvl="2" indent="0">
              <a:buNone/>
            </a:pPr>
            <a:r>
              <a:rPr lang="es-ES" sz="8800" dirty="0" smtClean="0">
                <a:latin typeface="Bookman Old Style" pitchFamily="18" charset="0"/>
              </a:rPr>
              <a:t>	Bochas </a:t>
            </a:r>
            <a:endParaRPr lang="es-ES" sz="8800" dirty="0">
              <a:latin typeface="Bookman Old Style" pitchFamily="18" charset="0"/>
            </a:endParaRPr>
          </a:p>
          <a:p>
            <a:pPr marL="0" lvl="0" indent="0">
              <a:buNone/>
            </a:pPr>
            <a:r>
              <a:rPr lang="es-ES" sz="8800" dirty="0" smtClean="0">
                <a:latin typeface="Bookman Old Style" pitchFamily="18" charset="0"/>
              </a:rPr>
              <a:t>3. Conclusión</a:t>
            </a:r>
            <a:endParaRPr lang="es-ES" sz="8800" dirty="0">
              <a:latin typeface="Bookman Old Style" pitchFamily="18" charset="0"/>
            </a:endParaRPr>
          </a:p>
          <a:p>
            <a:pPr marL="0" lvl="0" indent="0">
              <a:buNone/>
            </a:pPr>
            <a:r>
              <a:rPr lang="es-ES" sz="8800" dirty="0" smtClean="0">
                <a:latin typeface="Bookman Old Style" pitchFamily="18" charset="0"/>
              </a:rPr>
              <a:t>4. Referencias</a:t>
            </a:r>
            <a:endParaRPr lang="es-ES" sz="8800" dirty="0">
              <a:latin typeface="Bookman Old Style" pitchFamily="18" charset="0"/>
            </a:endParaRPr>
          </a:p>
          <a:p>
            <a:endParaRPr lang="es-ES" dirty="0" smtClean="0">
              <a:latin typeface="Bookman Old Style" pitchFamily="18" charset="0"/>
            </a:endParaRPr>
          </a:p>
        </p:txBody>
      </p:sp>
      <p:sp>
        <p:nvSpPr>
          <p:cNvPr id="6" name="5 CuadroTexto"/>
          <p:cNvSpPr txBox="1"/>
          <p:nvPr/>
        </p:nvSpPr>
        <p:spPr>
          <a:xfrm>
            <a:off x="5039544" y="5805264"/>
            <a:ext cx="4104456" cy="523220"/>
          </a:xfrm>
          <a:prstGeom prst="rect">
            <a:avLst/>
          </a:prstGeom>
          <a:solidFill>
            <a:srgbClr val="92D050"/>
          </a:solidFill>
        </p:spPr>
        <p:txBody>
          <a:bodyPr wrap="square" rtlCol="0">
            <a:spAutoFit/>
          </a:bodyPr>
          <a:lstStyle/>
          <a:p>
            <a:pPr algn="r"/>
            <a:r>
              <a:rPr lang="es-ES" sz="2800" b="1" dirty="0" smtClean="0">
                <a:solidFill>
                  <a:schemeClr val="bg1"/>
                </a:solidFill>
                <a:latin typeface="Bookman Old Style" pitchFamily="18" charset="0"/>
              </a:rPr>
              <a:t>Ellos / ellas juegan</a:t>
            </a:r>
            <a:endParaRPr lang="es-ES" sz="2800" b="1" dirty="0">
              <a:solidFill>
                <a:schemeClr val="bg1"/>
              </a:solidFill>
              <a:latin typeface="Bookman Old Style" pitchFamily="18" charset="0"/>
            </a:endParaRPr>
          </a:p>
        </p:txBody>
      </p:sp>
      <p:sp>
        <p:nvSpPr>
          <p:cNvPr id="7" name="6 CuadroTexto"/>
          <p:cNvSpPr txBox="1"/>
          <p:nvPr/>
        </p:nvSpPr>
        <p:spPr>
          <a:xfrm>
            <a:off x="7352806" y="620688"/>
            <a:ext cx="1791194" cy="523220"/>
          </a:xfrm>
          <a:prstGeom prst="rect">
            <a:avLst/>
          </a:prstGeom>
          <a:solidFill>
            <a:srgbClr val="FF0000"/>
          </a:solidFill>
        </p:spPr>
        <p:txBody>
          <a:bodyPr wrap="square" rtlCol="0">
            <a:spAutoFit/>
          </a:bodyPr>
          <a:lstStyle/>
          <a:p>
            <a:pPr algn="r"/>
            <a:r>
              <a:rPr lang="es-ES" sz="2800" b="1" dirty="0" smtClean="0">
                <a:solidFill>
                  <a:schemeClr val="bg1"/>
                </a:solidFill>
                <a:latin typeface="Bookman Old Style" pitchFamily="18" charset="0"/>
              </a:rPr>
              <a:t>Yo juego</a:t>
            </a:r>
            <a:endParaRPr lang="es-ES" sz="2800" b="1" dirty="0">
              <a:solidFill>
                <a:schemeClr val="bg1"/>
              </a:solidFill>
              <a:latin typeface="Bookman Old Style" pitchFamily="18" charset="0"/>
            </a:endParaRPr>
          </a:p>
        </p:txBody>
      </p:sp>
      <p:sp>
        <p:nvSpPr>
          <p:cNvPr id="8" name="7 CuadroTexto"/>
          <p:cNvSpPr txBox="1"/>
          <p:nvPr/>
        </p:nvSpPr>
        <p:spPr>
          <a:xfrm>
            <a:off x="7127776" y="1628800"/>
            <a:ext cx="2016224" cy="523220"/>
          </a:xfrm>
          <a:prstGeom prst="rect">
            <a:avLst/>
          </a:prstGeom>
          <a:solidFill>
            <a:srgbClr val="F4862C"/>
          </a:solidFill>
        </p:spPr>
        <p:txBody>
          <a:bodyPr wrap="square" rtlCol="0">
            <a:spAutoFit/>
          </a:bodyPr>
          <a:lstStyle/>
          <a:p>
            <a:pPr algn="r"/>
            <a:r>
              <a:rPr lang="es-ES" sz="2800" b="1" dirty="0" smtClean="0">
                <a:solidFill>
                  <a:schemeClr val="bg1"/>
                </a:solidFill>
                <a:latin typeface="Bookman Old Style" pitchFamily="18" charset="0"/>
              </a:rPr>
              <a:t>Tú juegas</a:t>
            </a:r>
            <a:endParaRPr lang="es-ES" sz="2800" b="1" dirty="0">
              <a:solidFill>
                <a:schemeClr val="bg1"/>
              </a:solidFill>
              <a:latin typeface="Bookman Old Style" pitchFamily="18" charset="0"/>
            </a:endParaRPr>
          </a:p>
        </p:txBody>
      </p:sp>
      <p:sp>
        <p:nvSpPr>
          <p:cNvPr id="9" name="8 CuadroTexto"/>
          <p:cNvSpPr txBox="1"/>
          <p:nvPr/>
        </p:nvSpPr>
        <p:spPr>
          <a:xfrm>
            <a:off x="6407696" y="2708920"/>
            <a:ext cx="2736304" cy="523220"/>
          </a:xfrm>
          <a:prstGeom prst="rect">
            <a:avLst/>
          </a:prstGeom>
          <a:solidFill>
            <a:srgbClr val="0088B8"/>
          </a:solidFill>
        </p:spPr>
        <p:txBody>
          <a:bodyPr wrap="square" rtlCol="0">
            <a:spAutoFit/>
          </a:bodyPr>
          <a:lstStyle/>
          <a:p>
            <a:pPr algn="r"/>
            <a:r>
              <a:rPr lang="es-ES" sz="2800" b="1" dirty="0" smtClean="0">
                <a:solidFill>
                  <a:schemeClr val="bg1"/>
                </a:solidFill>
                <a:latin typeface="Bookman Old Style" pitchFamily="18" charset="0"/>
              </a:rPr>
              <a:t>Él/Ella juega</a:t>
            </a:r>
            <a:endParaRPr lang="es-ES" sz="2800" b="1" dirty="0">
              <a:solidFill>
                <a:schemeClr val="bg1"/>
              </a:solidFill>
              <a:latin typeface="Bookman Old Style" pitchFamily="18" charset="0"/>
            </a:endParaRPr>
          </a:p>
        </p:txBody>
      </p:sp>
      <p:sp>
        <p:nvSpPr>
          <p:cNvPr id="10" name="9 CuadroTexto"/>
          <p:cNvSpPr txBox="1"/>
          <p:nvPr/>
        </p:nvSpPr>
        <p:spPr>
          <a:xfrm>
            <a:off x="4860031" y="3789040"/>
            <a:ext cx="4283969" cy="523220"/>
          </a:xfrm>
          <a:prstGeom prst="rect">
            <a:avLst/>
          </a:prstGeom>
          <a:solidFill>
            <a:srgbClr val="FFC000"/>
          </a:solidFill>
        </p:spPr>
        <p:txBody>
          <a:bodyPr wrap="square" rtlCol="0">
            <a:spAutoFit/>
          </a:bodyPr>
          <a:lstStyle/>
          <a:p>
            <a:pPr algn="r"/>
            <a:r>
              <a:rPr lang="es-ES" sz="2800" b="1" dirty="0" smtClean="0">
                <a:solidFill>
                  <a:schemeClr val="bg1"/>
                </a:solidFill>
                <a:latin typeface="Bookman Old Style" pitchFamily="18" charset="0"/>
              </a:rPr>
              <a:t>Nosotros/-as jugamos</a:t>
            </a:r>
            <a:endParaRPr lang="es-ES" sz="2800" b="1" dirty="0">
              <a:solidFill>
                <a:schemeClr val="bg1"/>
              </a:solidFill>
              <a:latin typeface="Bookman Old Style" pitchFamily="18" charset="0"/>
            </a:endParaRPr>
          </a:p>
        </p:txBody>
      </p:sp>
      <p:sp>
        <p:nvSpPr>
          <p:cNvPr id="11" name="10 CuadroTexto"/>
          <p:cNvSpPr txBox="1"/>
          <p:nvPr/>
        </p:nvSpPr>
        <p:spPr>
          <a:xfrm>
            <a:off x="5183560" y="4797152"/>
            <a:ext cx="3960440" cy="523220"/>
          </a:xfrm>
          <a:prstGeom prst="rect">
            <a:avLst/>
          </a:prstGeom>
          <a:solidFill>
            <a:srgbClr val="00B0F0"/>
          </a:solidFill>
        </p:spPr>
        <p:txBody>
          <a:bodyPr wrap="square" rtlCol="0">
            <a:spAutoFit/>
          </a:bodyPr>
          <a:lstStyle/>
          <a:p>
            <a:pPr algn="r"/>
            <a:r>
              <a:rPr lang="es-ES" sz="2800" b="1" dirty="0" smtClean="0">
                <a:solidFill>
                  <a:schemeClr val="bg1"/>
                </a:solidFill>
                <a:latin typeface="Bookman Old Style" pitchFamily="18" charset="0"/>
              </a:rPr>
              <a:t>Vosotros/-as jugáis</a:t>
            </a:r>
            <a:endParaRPr lang="es-ES" sz="2800" b="1" dirty="0">
              <a:solidFill>
                <a:schemeClr val="bg1"/>
              </a:solidFill>
              <a:latin typeface="Bookman Old Style" pitchFamily="18" charset="0"/>
            </a:endParaRPr>
          </a:p>
        </p:txBody>
      </p:sp>
      <p:sp>
        <p:nvSpPr>
          <p:cNvPr id="12" name="11 Abrir llave"/>
          <p:cNvSpPr/>
          <p:nvPr/>
        </p:nvSpPr>
        <p:spPr>
          <a:xfrm>
            <a:off x="3635896" y="2132856"/>
            <a:ext cx="144016" cy="93610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extLst>
      <p:ext uri="{BB962C8B-B14F-4D97-AF65-F5344CB8AC3E}">
        <p14:creationId xmlns:p14="http://schemas.microsoft.com/office/powerpoint/2010/main" val="1327901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latin typeface="Bookman Old Style" pitchFamily="18" charset="0"/>
              </a:rPr>
              <a:t>Introducción</a:t>
            </a:r>
            <a:endParaRPr lang="es-ES" dirty="0">
              <a:latin typeface="Bookman Old Style" pitchFamily="18" charset="0"/>
            </a:endParaRPr>
          </a:p>
        </p:txBody>
      </p:sp>
      <p:sp>
        <p:nvSpPr>
          <p:cNvPr id="4" name="3 CuadroTexto"/>
          <p:cNvSpPr txBox="1"/>
          <p:nvPr/>
        </p:nvSpPr>
        <p:spPr>
          <a:xfrm>
            <a:off x="971600" y="1412776"/>
            <a:ext cx="7272808" cy="523220"/>
          </a:xfrm>
          <a:prstGeom prst="rect">
            <a:avLst/>
          </a:prstGeom>
          <a:solidFill>
            <a:srgbClr val="FF0000"/>
          </a:solidFill>
        </p:spPr>
        <p:txBody>
          <a:bodyPr wrap="square" rtlCol="0">
            <a:spAutoFit/>
          </a:bodyPr>
          <a:lstStyle/>
          <a:p>
            <a:pPr algn="ctr"/>
            <a:r>
              <a:rPr lang="es-ES" sz="2800" b="1" dirty="0" smtClean="0">
                <a:solidFill>
                  <a:schemeClr val="bg1"/>
                </a:solidFill>
                <a:latin typeface="Bookman Old Style" pitchFamily="18" charset="0"/>
              </a:rPr>
              <a:t>¿Qué es el juego?</a:t>
            </a:r>
            <a:endParaRPr lang="es-ES" sz="2800" b="1" dirty="0">
              <a:solidFill>
                <a:schemeClr val="bg1"/>
              </a:solidFill>
              <a:latin typeface="Bookman Old Style" pitchFamily="18" charset="0"/>
            </a:endParaRPr>
          </a:p>
        </p:txBody>
      </p:sp>
      <p:sp>
        <p:nvSpPr>
          <p:cNvPr id="5" name="4 CuadroTexto"/>
          <p:cNvSpPr txBox="1"/>
          <p:nvPr/>
        </p:nvSpPr>
        <p:spPr>
          <a:xfrm>
            <a:off x="1043608" y="2132856"/>
            <a:ext cx="7200800" cy="523220"/>
          </a:xfrm>
          <a:prstGeom prst="rect">
            <a:avLst/>
          </a:prstGeom>
          <a:solidFill>
            <a:srgbClr val="F4862C"/>
          </a:solidFill>
        </p:spPr>
        <p:txBody>
          <a:bodyPr wrap="square" rtlCol="0">
            <a:spAutoFit/>
          </a:bodyPr>
          <a:lstStyle/>
          <a:p>
            <a:pPr algn="ctr"/>
            <a:r>
              <a:rPr lang="es-ES" sz="2800" b="1" dirty="0" smtClean="0">
                <a:solidFill>
                  <a:schemeClr val="bg1"/>
                </a:solidFill>
                <a:latin typeface="Bookman Old Style" pitchFamily="18" charset="0"/>
              </a:rPr>
              <a:t>¿De dónde vienen los juegos?</a:t>
            </a:r>
            <a:endParaRPr lang="es-ES" sz="2800" b="1" dirty="0">
              <a:solidFill>
                <a:schemeClr val="bg1"/>
              </a:solidFill>
              <a:latin typeface="Bookman Old Style" pitchFamily="18" charset="0"/>
            </a:endParaRPr>
          </a:p>
        </p:txBody>
      </p:sp>
      <p:sp>
        <p:nvSpPr>
          <p:cNvPr id="6" name="5 CuadroTexto"/>
          <p:cNvSpPr txBox="1"/>
          <p:nvPr/>
        </p:nvSpPr>
        <p:spPr>
          <a:xfrm>
            <a:off x="971600" y="2924944"/>
            <a:ext cx="7272808" cy="954107"/>
          </a:xfrm>
          <a:prstGeom prst="rect">
            <a:avLst/>
          </a:prstGeom>
          <a:solidFill>
            <a:srgbClr val="0088B8"/>
          </a:solidFill>
        </p:spPr>
        <p:txBody>
          <a:bodyPr wrap="square" rtlCol="0">
            <a:spAutoFit/>
          </a:bodyPr>
          <a:lstStyle/>
          <a:p>
            <a:pPr algn="ctr"/>
            <a:r>
              <a:rPr lang="es-ES" sz="2800" b="1" dirty="0" smtClean="0">
                <a:solidFill>
                  <a:schemeClr val="bg1"/>
                </a:solidFill>
                <a:latin typeface="Bookman Old Style" pitchFamily="18" charset="0"/>
              </a:rPr>
              <a:t>¿Son los juegos iguales en todos los países?</a:t>
            </a:r>
            <a:endParaRPr lang="es-ES" sz="2800" b="1" dirty="0">
              <a:solidFill>
                <a:schemeClr val="bg1"/>
              </a:solidFill>
              <a:latin typeface="Bookman Old Style" pitchFamily="18" charset="0"/>
            </a:endParaRPr>
          </a:p>
        </p:txBody>
      </p:sp>
      <p:sp>
        <p:nvSpPr>
          <p:cNvPr id="7" name="6 CuadroTexto"/>
          <p:cNvSpPr txBox="1"/>
          <p:nvPr/>
        </p:nvSpPr>
        <p:spPr>
          <a:xfrm>
            <a:off x="971600" y="4149080"/>
            <a:ext cx="7272808" cy="523220"/>
          </a:xfrm>
          <a:prstGeom prst="rect">
            <a:avLst/>
          </a:prstGeom>
          <a:solidFill>
            <a:srgbClr val="FFC000"/>
          </a:solidFill>
        </p:spPr>
        <p:txBody>
          <a:bodyPr wrap="square" rtlCol="0">
            <a:spAutoFit/>
          </a:bodyPr>
          <a:lstStyle/>
          <a:p>
            <a:pPr algn="ctr"/>
            <a:r>
              <a:rPr lang="es-ES" sz="2800" b="1" dirty="0" smtClean="0">
                <a:solidFill>
                  <a:schemeClr val="bg1"/>
                </a:solidFill>
                <a:latin typeface="Bookman Old Style" pitchFamily="18" charset="0"/>
              </a:rPr>
              <a:t>¿A qué jugabas cuando eras pequeño?</a:t>
            </a:r>
            <a:endParaRPr lang="es-ES" sz="2800" b="1" dirty="0">
              <a:solidFill>
                <a:schemeClr val="bg1"/>
              </a:solidFill>
              <a:latin typeface="Bookman Old Style" pitchFamily="18" charset="0"/>
            </a:endParaRPr>
          </a:p>
        </p:txBody>
      </p:sp>
      <p:sp>
        <p:nvSpPr>
          <p:cNvPr id="9" name="8 CuadroTexto"/>
          <p:cNvSpPr txBox="1"/>
          <p:nvPr/>
        </p:nvSpPr>
        <p:spPr>
          <a:xfrm>
            <a:off x="971600" y="4869160"/>
            <a:ext cx="7272808" cy="523220"/>
          </a:xfrm>
          <a:prstGeom prst="rect">
            <a:avLst/>
          </a:prstGeom>
          <a:solidFill>
            <a:srgbClr val="00B0F0"/>
          </a:solidFill>
        </p:spPr>
        <p:txBody>
          <a:bodyPr wrap="square" rtlCol="0">
            <a:spAutoFit/>
          </a:bodyPr>
          <a:lstStyle/>
          <a:p>
            <a:pPr algn="ctr"/>
            <a:r>
              <a:rPr lang="es-ES" sz="2800" b="1" dirty="0" smtClean="0">
                <a:solidFill>
                  <a:schemeClr val="bg1"/>
                </a:solidFill>
                <a:latin typeface="Bookman Old Style" pitchFamily="18" charset="0"/>
              </a:rPr>
              <a:t>¿Vosotros jugáis ahora?</a:t>
            </a:r>
            <a:endParaRPr lang="es-ES" sz="2800" b="1" dirty="0">
              <a:solidFill>
                <a:schemeClr val="bg1"/>
              </a:solidFill>
              <a:latin typeface="Bookman Old Style" pitchFamily="18" charset="0"/>
            </a:endParaRPr>
          </a:p>
        </p:txBody>
      </p:sp>
      <p:sp>
        <p:nvSpPr>
          <p:cNvPr id="10" name="9 CuadroTexto"/>
          <p:cNvSpPr txBox="1"/>
          <p:nvPr/>
        </p:nvSpPr>
        <p:spPr>
          <a:xfrm>
            <a:off x="899592" y="5661248"/>
            <a:ext cx="7344816" cy="954107"/>
          </a:xfrm>
          <a:prstGeom prst="rect">
            <a:avLst/>
          </a:prstGeom>
          <a:solidFill>
            <a:srgbClr val="92D050"/>
          </a:solidFill>
        </p:spPr>
        <p:txBody>
          <a:bodyPr wrap="square" rtlCol="0">
            <a:spAutoFit/>
          </a:bodyPr>
          <a:lstStyle/>
          <a:p>
            <a:pPr algn="ctr"/>
            <a:r>
              <a:rPr lang="es-ES" sz="2800" b="1" dirty="0" smtClean="0">
                <a:solidFill>
                  <a:schemeClr val="bg1"/>
                </a:solidFill>
                <a:latin typeface="Bookman Old Style" pitchFamily="18" charset="0"/>
              </a:rPr>
              <a:t>¿Podéis nombrar un juego tradicional de Reino Unido o Irlanda?</a:t>
            </a:r>
            <a:endParaRPr lang="es-ES" sz="2800" b="1" dirty="0">
              <a:solidFill>
                <a:schemeClr val="bg1"/>
              </a:solidFill>
              <a:latin typeface="Bookman Old Style" pitchFamily="18" charset="0"/>
            </a:endParaRPr>
          </a:p>
        </p:txBody>
      </p:sp>
    </p:spTree>
    <p:extLst>
      <p:ext uri="{BB962C8B-B14F-4D97-AF65-F5344CB8AC3E}">
        <p14:creationId xmlns:p14="http://schemas.microsoft.com/office/powerpoint/2010/main" val="3609733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483768" y="1628800"/>
            <a:ext cx="4176464" cy="523220"/>
          </a:xfrm>
          <a:prstGeom prst="rect">
            <a:avLst/>
          </a:prstGeom>
          <a:solidFill>
            <a:srgbClr val="FFC000"/>
          </a:solidFill>
        </p:spPr>
        <p:txBody>
          <a:bodyPr wrap="square" rtlCol="0">
            <a:spAutoFit/>
          </a:bodyPr>
          <a:lstStyle/>
          <a:p>
            <a:pPr algn="ctr"/>
            <a:r>
              <a:rPr lang="es-ES" sz="2800" b="1" dirty="0" smtClean="0">
                <a:solidFill>
                  <a:schemeClr val="bg1"/>
                </a:solidFill>
                <a:latin typeface="Bookman Old Style" pitchFamily="18" charset="0"/>
              </a:rPr>
              <a:t>Juegos de Mesa</a:t>
            </a:r>
            <a:endParaRPr lang="es-ES" sz="2800" b="1" dirty="0">
              <a:solidFill>
                <a:schemeClr val="bg1"/>
              </a:solidFill>
              <a:latin typeface="Bookman Old Style" pitchFamily="18" charset="0"/>
            </a:endParaRPr>
          </a:p>
        </p:txBody>
      </p:sp>
      <p:sp>
        <p:nvSpPr>
          <p:cNvPr id="5" name="4 CuadroTexto"/>
          <p:cNvSpPr txBox="1"/>
          <p:nvPr/>
        </p:nvSpPr>
        <p:spPr>
          <a:xfrm>
            <a:off x="2483768" y="3356992"/>
            <a:ext cx="4220344" cy="523220"/>
          </a:xfrm>
          <a:prstGeom prst="rect">
            <a:avLst/>
          </a:prstGeom>
          <a:solidFill>
            <a:srgbClr val="FF0000"/>
          </a:solidFill>
        </p:spPr>
        <p:txBody>
          <a:bodyPr wrap="square" rtlCol="0">
            <a:spAutoFit/>
          </a:bodyPr>
          <a:lstStyle/>
          <a:p>
            <a:pPr algn="r"/>
            <a:r>
              <a:rPr lang="es-ES" sz="2800" b="1" dirty="0" smtClean="0">
                <a:solidFill>
                  <a:schemeClr val="bg1"/>
                </a:solidFill>
                <a:latin typeface="Bookman Old Style" pitchFamily="18" charset="0"/>
              </a:rPr>
              <a:t>Juegos de Motricidad </a:t>
            </a:r>
            <a:endParaRPr lang="es-ES" sz="2800" b="1" dirty="0">
              <a:solidFill>
                <a:schemeClr val="bg1"/>
              </a:solidFill>
              <a:latin typeface="Bookman Old Style" pitchFamily="18" charset="0"/>
            </a:endParaRPr>
          </a:p>
        </p:txBody>
      </p:sp>
      <p:sp>
        <p:nvSpPr>
          <p:cNvPr id="6" name="5 CuadroTexto"/>
          <p:cNvSpPr txBox="1"/>
          <p:nvPr/>
        </p:nvSpPr>
        <p:spPr>
          <a:xfrm>
            <a:off x="2555776" y="5013176"/>
            <a:ext cx="4248472" cy="523220"/>
          </a:xfrm>
          <a:prstGeom prst="rect">
            <a:avLst/>
          </a:prstGeom>
          <a:solidFill>
            <a:srgbClr val="00B0F0"/>
          </a:solidFill>
        </p:spPr>
        <p:txBody>
          <a:bodyPr wrap="square" rtlCol="0">
            <a:spAutoFit/>
          </a:bodyPr>
          <a:lstStyle/>
          <a:p>
            <a:pPr algn="ctr"/>
            <a:r>
              <a:rPr lang="es-ES" sz="2800" b="1" dirty="0" smtClean="0">
                <a:solidFill>
                  <a:schemeClr val="bg1"/>
                </a:solidFill>
                <a:latin typeface="Bookman Old Style" pitchFamily="18" charset="0"/>
              </a:rPr>
              <a:t>Deportes</a:t>
            </a:r>
            <a:endParaRPr lang="es-ES" sz="2800" b="1" dirty="0">
              <a:solidFill>
                <a:schemeClr val="bg1"/>
              </a:solidFill>
              <a:latin typeface="Bookman Old Style" pitchFamily="18" charset="0"/>
            </a:endParaRPr>
          </a:p>
        </p:txBody>
      </p:sp>
    </p:spTree>
    <p:extLst>
      <p:ext uri="{BB962C8B-B14F-4D97-AF65-F5344CB8AC3E}">
        <p14:creationId xmlns:p14="http://schemas.microsoft.com/office/powerpoint/2010/main" val="24713548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012160" y="-27384"/>
            <a:ext cx="3140224" cy="523220"/>
          </a:xfrm>
          <a:prstGeom prst="rect">
            <a:avLst/>
          </a:prstGeom>
          <a:solidFill>
            <a:srgbClr val="FFC000"/>
          </a:solidFill>
        </p:spPr>
        <p:txBody>
          <a:bodyPr wrap="square" rtlCol="0">
            <a:spAutoFit/>
          </a:bodyPr>
          <a:lstStyle/>
          <a:p>
            <a:pPr algn="r"/>
            <a:r>
              <a:rPr lang="es-ES" sz="2800" b="1" dirty="0" smtClean="0">
                <a:solidFill>
                  <a:schemeClr val="bg1"/>
                </a:solidFill>
                <a:latin typeface="Bookman Old Style" pitchFamily="18" charset="0"/>
              </a:rPr>
              <a:t>Juegos de mesa</a:t>
            </a:r>
            <a:endParaRPr lang="es-ES" sz="2800" b="1" dirty="0">
              <a:solidFill>
                <a:schemeClr val="bg1"/>
              </a:solidFill>
              <a:latin typeface="Bookman Old Style" pitchFamily="18" charset="0"/>
            </a:endParaRPr>
          </a:p>
        </p:txBody>
      </p:sp>
      <p:sp>
        <p:nvSpPr>
          <p:cNvPr id="12" name="11 CuadroTexto"/>
          <p:cNvSpPr txBox="1"/>
          <p:nvPr/>
        </p:nvSpPr>
        <p:spPr>
          <a:xfrm>
            <a:off x="-36512" y="-27383"/>
            <a:ext cx="5256584" cy="646331"/>
          </a:xfrm>
          <a:prstGeom prst="rect">
            <a:avLst/>
          </a:prstGeom>
          <a:solidFill>
            <a:srgbClr val="FFC000"/>
          </a:solidFill>
        </p:spPr>
        <p:txBody>
          <a:bodyPr wrap="square" rtlCol="0">
            <a:spAutoFit/>
          </a:bodyPr>
          <a:lstStyle/>
          <a:p>
            <a:pPr algn="ctr"/>
            <a:r>
              <a:rPr lang="es-ES" sz="3600" b="1" dirty="0" smtClean="0">
                <a:solidFill>
                  <a:schemeClr val="bg1"/>
                </a:solidFill>
                <a:latin typeface="Bookman Old Style" pitchFamily="18" charset="0"/>
              </a:rPr>
              <a:t>La baraja española</a:t>
            </a:r>
            <a:endParaRPr lang="es-ES" sz="3600" b="1" dirty="0">
              <a:solidFill>
                <a:schemeClr val="bg1"/>
              </a:solidFill>
              <a:latin typeface="Bookman Old Style" pitchFamily="18" charset="0"/>
            </a:endParaRPr>
          </a:p>
        </p:txBody>
      </p:sp>
      <p:sp>
        <p:nvSpPr>
          <p:cNvPr id="3" name="2 Marcador de contenido"/>
          <p:cNvSpPr>
            <a:spLocks noGrp="1"/>
          </p:cNvSpPr>
          <p:nvPr>
            <p:ph idx="1"/>
          </p:nvPr>
        </p:nvSpPr>
        <p:spPr>
          <a:xfrm>
            <a:off x="668613" y="3645024"/>
            <a:ext cx="8295875" cy="3024336"/>
          </a:xfrm>
        </p:spPr>
        <p:txBody>
          <a:bodyPr>
            <a:normAutofit fontScale="70000" lnSpcReduction="20000"/>
          </a:bodyPr>
          <a:lstStyle/>
          <a:p>
            <a:pPr marL="0" indent="0">
              <a:buNone/>
            </a:pPr>
            <a:r>
              <a:rPr lang="es-ES" dirty="0">
                <a:latin typeface="Bookman Old Style" pitchFamily="18" charset="0"/>
              </a:rPr>
              <a:t>¿Conoces la baraja española?</a:t>
            </a:r>
          </a:p>
          <a:p>
            <a:pPr marL="0" indent="0">
              <a:buNone/>
            </a:pPr>
            <a:endParaRPr lang="es-ES" dirty="0" smtClean="0">
              <a:latin typeface="Bookman Old Style" pitchFamily="18" charset="0"/>
            </a:endParaRPr>
          </a:p>
          <a:p>
            <a:pPr marL="0" indent="0">
              <a:buNone/>
            </a:pPr>
            <a:r>
              <a:rPr lang="es-ES" dirty="0" smtClean="0">
                <a:latin typeface="Bookman Old Style" pitchFamily="18" charset="0"/>
              </a:rPr>
              <a:t>¿Con qué baraja sueles jugar en tu país?</a:t>
            </a:r>
          </a:p>
          <a:p>
            <a:pPr marL="0" indent="0">
              <a:buNone/>
            </a:pPr>
            <a:endParaRPr lang="es-ES" dirty="0">
              <a:latin typeface="Bookman Old Style" pitchFamily="18" charset="0"/>
            </a:endParaRPr>
          </a:p>
          <a:p>
            <a:pPr marL="0" indent="0">
              <a:buNone/>
            </a:pPr>
            <a:r>
              <a:rPr lang="es-ES" dirty="0" smtClean="0">
                <a:latin typeface="Bookman Old Style" pitchFamily="18" charset="0"/>
              </a:rPr>
              <a:t>¿Cuáles son los juegos de cartas más comunes en el Reino Unido o en Irlanda?</a:t>
            </a:r>
          </a:p>
          <a:p>
            <a:pPr marL="0" indent="0">
              <a:buNone/>
            </a:pPr>
            <a:endParaRPr lang="es-ES" dirty="0" smtClean="0">
              <a:latin typeface="Bookman Old Style" pitchFamily="18" charset="0"/>
            </a:endParaRPr>
          </a:p>
          <a:p>
            <a:pPr marL="0" indent="0">
              <a:buNone/>
            </a:pPr>
            <a:r>
              <a:rPr lang="es-ES" dirty="0" smtClean="0">
                <a:latin typeface="Bookman Old Style" pitchFamily="18" charset="0"/>
              </a:rPr>
              <a:t>¿Qué puede representar cada palo de la baraja española?</a:t>
            </a:r>
          </a:p>
          <a:p>
            <a:pPr marL="0" indent="0">
              <a:buNone/>
            </a:pPr>
            <a:endParaRPr lang="es-ES" dirty="0">
              <a:latin typeface="Bookman Old Style" pitchFamily="18" charset="0"/>
            </a:endParaRPr>
          </a:p>
        </p:txBody>
      </p:sp>
      <p:pic>
        <p:nvPicPr>
          <p:cNvPr id="2" name="Picture 2" descr="E:\DCIM\109___04\IMG_163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5065" y="865312"/>
            <a:ext cx="1830499" cy="252028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DCIM\109___04\IMG_163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71800" y="836712"/>
            <a:ext cx="1800200" cy="25202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DCIM\109___04\IMG_1633.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60032" y="836712"/>
            <a:ext cx="1656184" cy="248493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E:\DCIM\106___01\IMG_1307.JP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25968" y="836711"/>
            <a:ext cx="1759704" cy="2484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53946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7180" y="1124744"/>
            <a:ext cx="8229600" cy="288032"/>
          </a:xfrm>
        </p:spPr>
        <p:txBody>
          <a:bodyPr>
            <a:normAutofit fontScale="90000"/>
          </a:bodyPr>
          <a:lstStyle/>
          <a:p>
            <a:r>
              <a:rPr lang="es-ES" dirty="0" smtClean="0"/>
              <a:t>¿Qué significan estas expresiones con la baraja?</a:t>
            </a:r>
            <a:endParaRPr lang="es-ES" dirty="0"/>
          </a:p>
        </p:txBody>
      </p:sp>
      <p:sp>
        <p:nvSpPr>
          <p:cNvPr id="3" name="2 Marcador de contenido"/>
          <p:cNvSpPr>
            <a:spLocks noGrp="1"/>
          </p:cNvSpPr>
          <p:nvPr>
            <p:ph sz="half" idx="2"/>
          </p:nvPr>
        </p:nvSpPr>
        <p:spPr>
          <a:xfrm>
            <a:off x="251520" y="2204864"/>
            <a:ext cx="4040188" cy="4350469"/>
          </a:xfrm>
        </p:spPr>
        <p:txBody>
          <a:bodyPr>
            <a:normAutofit/>
          </a:bodyPr>
          <a:lstStyle/>
          <a:p>
            <a:r>
              <a:rPr lang="es-ES" sz="1900" dirty="0" smtClean="0">
                <a:latin typeface="Bookman Old Style" pitchFamily="18" charset="0"/>
              </a:rPr>
              <a:t>Eres un as</a:t>
            </a:r>
          </a:p>
          <a:p>
            <a:pPr marL="0" indent="0">
              <a:buNone/>
            </a:pPr>
            <a:endParaRPr lang="es-ES" sz="1900" dirty="0" smtClean="0">
              <a:latin typeface="Bookman Old Style" pitchFamily="18" charset="0"/>
            </a:endParaRPr>
          </a:p>
          <a:p>
            <a:r>
              <a:rPr lang="es-ES" sz="1900" dirty="0" smtClean="0">
                <a:latin typeface="Bookman Old Style" pitchFamily="18" charset="0"/>
              </a:rPr>
              <a:t>Cantar las cuarenta</a:t>
            </a:r>
          </a:p>
          <a:p>
            <a:pPr marL="0" indent="0">
              <a:buNone/>
            </a:pPr>
            <a:endParaRPr lang="es-ES" sz="1900" dirty="0" smtClean="0">
              <a:latin typeface="Bookman Old Style" pitchFamily="18" charset="0"/>
            </a:endParaRPr>
          </a:p>
          <a:p>
            <a:r>
              <a:rPr lang="es-ES" sz="1900" dirty="0" smtClean="0">
                <a:latin typeface="Bookman Old Style" pitchFamily="18" charset="0"/>
              </a:rPr>
              <a:t>Poner las cartas sobre la mesa</a:t>
            </a:r>
          </a:p>
          <a:p>
            <a:pPr marL="0" indent="0">
              <a:buNone/>
            </a:pPr>
            <a:endParaRPr lang="es-ES" sz="1900" dirty="0" smtClean="0">
              <a:latin typeface="Bookman Old Style" pitchFamily="18" charset="0"/>
            </a:endParaRPr>
          </a:p>
          <a:p>
            <a:r>
              <a:rPr lang="es-ES" sz="1900" dirty="0" smtClean="0">
                <a:latin typeface="Bookman Old Style" pitchFamily="18" charset="0"/>
              </a:rPr>
              <a:t>Tener un as en la manga</a:t>
            </a:r>
          </a:p>
          <a:p>
            <a:pPr marL="0" indent="0">
              <a:buNone/>
            </a:pPr>
            <a:endParaRPr lang="es-ES" sz="1900" dirty="0" smtClean="0">
              <a:latin typeface="Bookman Old Style" pitchFamily="18" charset="0"/>
            </a:endParaRPr>
          </a:p>
          <a:p>
            <a:r>
              <a:rPr lang="es-ES" sz="1900" dirty="0" smtClean="0">
                <a:latin typeface="Bookman Old Style" pitchFamily="18" charset="0"/>
              </a:rPr>
              <a:t>Eres una sota</a:t>
            </a:r>
          </a:p>
          <a:p>
            <a:pPr marL="0" indent="0">
              <a:buNone/>
            </a:pPr>
            <a:endParaRPr lang="es-ES" sz="1900" dirty="0" smtClean="0">
              <a:latin typeface="Bookman Old Style" pitchFamily="18" charset="0"/>
            </a:endParaRPr>
          </a:p>
          <a:p>
            <a:r>
              <a:rPr lang="es-ES" sz="1900" dirty="0" smtClean="0">
                <a:latin typeface="Bookman Old Style" pitchFamily="18" charset="0"/>
              </a:rPr>
              <a:t>Sacar por la pinta</a:t>
            </a:r>
          </a:p>
          <a:p>
            <a:endParaRPr lang="es-ES" dirty="0" smtClean="0"/>
          </a:p>
        </p:txBody>
      </p:sp>
      <p:sp>
        <p:nvSpPr>
          <p:cNvPr id="8" name="7 Marcador de contenido"/>
          <p:cNvSpPr>
            <a:spLocks noGrp="1"/>
          </p:cNvSpPr>
          <p:nvPr>
            <p:ph sz="quarter" idx="4"/>
          </p:nvPr>
        </p:nvSpPr>
        <p:spPr>
          <a:xfrm>
            <a:off x="4499993" y="1988840"/>
            <a:ext cx="4392487" cy="4752527"/>
          </a:xfrm>
        </p:spPr>
        <p:txBody>
          <a:bodyPr>
            <a:normAutofit fontScale="85000" lnSpcReduction="20000"/>
          </a:bodyPr>
          <a:lstStyle/>
          <a:p>
            <a:r>
              <a:rPr lang="es-ES" dirty="0" smtClean="0"/>
              <a:t>Saber a qué familia pertenece una persona por su parecido físico. </a:t>
            </a:r>
          </a:p>
          <a:p>
            <a:pPr marL="0" indent="0">
              <a:buNone/>
            </a:pPr>
            <a:endParaRPr lang="es-ES" dirty="0" smtClean="0"/>
          </a:p>
          <a:p>
            <a:r>
              <a:rPr lang="es-ES" dirty="0" smtClean="0"/>
              <a:t>Regañar a una persona por algo que ha hecho. </a:t>
            </a:r>
          </a:p>
          <a:p>
            <a:pPr marL="0" indent="0">
              <a:buNone/>
            </a:pPr>
            <a:endParaRPr lang="es-ES" dirty="0" smtClean="0"/>
          </a:p>
          <a:p>
            <a:r>
              <a:rPr lang="es-ES" dirty="0" smtClean="0"/>
              <a:t>Lo haces muy bien. Eres muy bueno haciendo algo.</a:t>
            </a:r>
          </a:p>
          <a:p>
            <a:pPr marL="0" indent="0">
              <a:buNone/>
            </a:pPr>
            <a:endParaRPr lang="es-ES" dirty="0" smtClean="0"/>
          </a:p>
          <a:p>
            <a:r>
              <a:rPr lang="es-ES" dirty="0" smtClean="0"/>
              <a:t>Tener alguna idea reservada para usarla en caso de necesidad.</a:t>
            </a:r>
          </a:p>
          <a:p>
            <a:pPr marL="0" indent="0">
              <a:buNone/>
            </a:pPr>
            <a:endParaRPr lang="es-ES" dirty="0" smtClean="0"/>
          </a:p>
          <a:p>
            <a:r>
              <a:rPr lang="es-ES" dirty="0" smtClean="0"/>
              <a:t>Eres una persona altiva,. Eres poco sociable o desagradable. </a:t>
            </a:r>
          </a:p>
          <a:p>
            <a:pPr marL="0" indent="0">
              <a:buNone/>
            </a:pPr>
            <a:endParaRPr lang="es-ES" dirty="0" smtClean="0"/>
          </a:p>
          <a:p>
            <a:r>
              <a:rPr lang="es-ES" dirty="0" smtClean="0"/>
              <a:t>Decir toda la verdad sobre un asunto. </a:t>
            </a:r>
          </a:p>
          <a:p>
            <a:endParaRPr lang="es-ES" dirty="0" smtClean="0"/>
          </a:p>
          <a:p>
            <a:endParaRPr lang="es-ES" dirty="0"/>
          </a:p>
        </p:txBody>
      </p:sp>
      <p:sp>
        <p:nvSpPr>
          <p:cNvPr id="4" name="3 CuadroTexto"/>
          <p:cNvSpPr txBox="1"/>
          <p:nvPr/>
        </p:nvSpPr>
        <p:spPr>
          <a:xfrm>
            <a:off x="-36512" y="-27383"/>
            <a:ext cx="5256584" cy="646331"/>
          </a:xfrm>
          <a:prstGeom prst="rect">
            <a:avLst/>
          </a:prstGeom>
          <a:solidFill>
            <a:srgbClr val="FFC000"/>
          </a:solidFill>
        </p:spPr>
        <p:txBody>
          <a:bodyPr wrap="square" rtlCol="0">
            <a:spAutoFit/>
          </a:bodyPr>
          <a:lstStyle/>
          <a:p>
            <a:pPr algn="ctr"/>
            <a:r>
              <a:rPr lang="es-ES" sz="3600" b="1" dirty="0" smtClean="0">
                <a:solidFill>
                  <a:schemeClr val="bg1"/>
                </a:solidFill>
                <a:latin typeface="Bookman Old Style" pitchFamily="18" charset="0"/>
              </a:rPr>
              <a:t>La baraja española</a:t>
            </a:r>
            <a:endParaRPr lang="es-ES" sz="3600" b="1" dirty="0">
              <a:solidFill>
                <a:schemeClr val="bg1"/>
              </a:solidFill>
              <a:latin typeface="Bookman Old Style" pitchFamily="18" charset="0"/>
            </a:endParaRPr>
          </a:p>
        </p:txBody>
      </p:sp>
      <p:sp>
        <p:nvSpPr>
          <p:cNvPr id="5" name="4 CuadroTexto"/>
          <p:cNvSpPr txBox="1"/>
          <p:nvPr/>
        </p:nvSpPr>
        <p:spPr>
          <a:xfrm>
            <a:off x="6012160" y="-27384"/>
            <a:ext cx="3140224" cy="523220"/>
          </a:xfrm>
          <a:prstGeom prst="rect">
            <a:avLst/>
          </a:prstGeom>
          <a:solidFill>
            <a:srgbClr val="FFC000"/>
          </a:solidFill>
        </p:spPr>
        <p:txBody>
          <a:bodyPr wrap="square" rtlCol="0">
            <a:spAutoFit/>
          </a:bodyPr>
          <a:lstStyle/>
          <a:p>
            <a:pPr algn="r"/>
            <a:r>
              <a:rPr lang="es-ES" sz="2800" b="1" dirty="0" smtClean="0">
                <a:solidFill>
                  <a:schemeClr val="bg1"/>
                </a:solidFill>
                <a:latin typeface="Bookman Old Style" pitchFamily="18" charset="0"/>
              </a:rPr>
              <a:t>Juegos de mesa</a:t>
            </a:r>
            <a:endParaRPr lang="es-ES" sz="2800" b="1" dirty="0">
              <a:solidFill>
                <a:schemeClr val="bg1"/>
              </a:solidFill>
              <a:latin typeface="Bookman Old Style" pitchFamily="18" charset="0"/>
            </a:endParaRPr>
          </a:p>
        </p:txBody>
      </p:sp>
      <p:cxnSp>
        <p:nvCxnSpPr>
          <p:cNvPr id="10" name="9 Conector recto de flecha"/>
          <p:cNvCxnSpPr/>
          <p:nvPr/>
        </p:nvCxnSpPr>
        <p:spPr>
          <a:xfrm>
            <a:off x="2240425" y="2420888"/>
            <a:ext cx="2372394" cy="14401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flipV="1">
            <a:off x="3131840" y="3032956"/>
            <a:ext cx="1512168" cy="1080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a:off x="3707904" y="3861048"/>
            <a:ext cx="936104" cy="25922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a:off x="3779912" y="4797152"/>
            <a:ext cx="83290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a:off x="2411760" y="5517232"/>
            <a:ext cx="2201059"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19 Conector recto de flecha"/>
          <p:cNvCxnSpPr/>
          <p:nvPr/>
        </p:nvCxnSpPr>
        <p:spPr>
          <a:xfrm flipV="1">
            <a:off x="2915816" y="2204864"/>
            <a:ext cx="1728192" cy="39604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7812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012160" y="-27384"/>
            <a:ext cx="3140224" cy="523220"/>
          </a:xfrm>
          <a:prstGeom prst="rect">
            <a:avLst/>
          </a:prstGeom>
          <a:solidFill>
            <a:srgbClr val="FFC000"/>
          </a:solidFill>
        </p:spPr>
        <p:txBody>
          <a:bodyPr wrap="square" rtlCol="0">
            <a:spAutoFit/>
          </a:bodyPr>
          <a:lstStyle/>
          <a:p>
            <a:pPr algn="r"/>
            <a:r>
              <a:rPr lang="es-ES" sz="2800" b="1" dirty="0" smtClean="0">
                <a:solidFill>
                  <a:schemeClr val="bg1"/>
                </a:solidFill>
                <a:latin typeface="Bookman Old Style" pitchFamily="18" charset="0"/>
              </a:rPr>
              <a:t>Juegos de mesa</a:t>
            </a:r>
            <a:endParaRPr lang="es-ES" sz="2800" b="1" dirty="0">
              <a:solidFill>
                <a:schemeClr val="bg1"/>
              </a:solidFill>
              <a:latin typeface="Bookman Old Style" pitchFamily="18" charset="0"/>
            </a:endParaRPr>
          </a:p>
        </p:txBody>
      </p:sp>
      <p:sp>
        <p:nvSpPr>
          <p:cNvPr id="5" name="1 Título"/>
          <p:cNvSpPr>
            <a:spLocks noGrp="1"/>
          </p:cNvSpPr>
          <p:nvPr>
            <p:ph type="title"/>
          </p:nvPr>
        </p:nvSpPr>
        <p:spPr>
          <a:xfrm>
            <a:off x="0" y="908720"/>
            <a:ext cx="2627784" cy="368036"/>
          </a:xfrm>
          <a:solidFill>
            <a:schemeClr val="accent6"/>
          </a:solidFill>
        </p:spPr>
        <p:txBody>
          <a:bodyPr>
            <a:noAutofit/>
          </a:bodyPr>
          <a:lstStyle/>
          <a:p>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Historia</a:t>
            </a:r>
            <a:endParaRPr lang="es-ES" sz="2400" b="1" dirty="0">
              <a:solidFill>
                <a:schemeClr val="bg1"/>
              </a:solidFill>
              <a:latin typeface="Bookman Old Style" pitchFamily="18" charset="0"/>
            </a:endParaRPr>
          </a:p>
        </p:txBody>
      </p:sp>
      <p:sp>
        <p:nvSpPr>
          <p:cNvPr id="6" name="5 CuadroTexto"/>
          <p:cNvSpPr txBox="1"/>
          <p:nvPr/>
        </p:nvSpPr>
        <p:spPr>
          <a:xfrm>
            <a:off x="1043608" y="1404065"/>
            <a:ext cx="7573174" cy="584775"/>
          </a:xfrm>
          <a:prstGeom prst="rect">
            <a:avLst/>
          </a:prstGeom>
          <a:noFill/>
        </p:spPr>
        <p:txBody>
          <a:bodyPr wrap="square" rtlCol="0">
            <a:spAutoFit/>
          </a:bodyPr>
          <a:lstStyle/>
          <a:p>
            <a:pPr algn="ctr"/>
            <a:r>
              <a:rPr lang="es-ES" sz="1600" dirty="0" smtClean="0">
                <a:latin typeface="Bookman Old Style" pitchFamily="18" charset="0"/>
              </a:rPr>
              <a:t>Se desconoce su origen exacto. Se trata de un juego tradicional </a:t>
            </a:r>
          </a:p>
          <a:p>
            <a:pPr algn="ctr"/>
            <a:r>
              <a:rPr lang="es-ES" sz="1600" dirty="0" smtClean="0">
                <a:latin typeface="Bookman Old Style" pitchFamily="18" charset="0"/>
              </a:rPr>
              <a:t>de España y de gran parte de los países hispanoamericanos. </a:t>
            </a:r>
            <a:endParaRPr lang="es-ES" sz="1600" dirty="0">
              <a:latin typeface="Bookman Old Style" pitchFamily="18" charset="0"/>
            </a:endParaRPr>
          </a:p>
        </p:txBody>
      </p:sp>
      <p:sp>
        <p:nvSpPr>
          <p:cNvPr id="7" name="6 CuadroTexto"/>
          <p:cNvSpPr txBox="1"/>
          <p:nvPr/>
        </p:nvSpPr>
        <p:spPr>
          <a:xfrm>
            <a:off x="0" y="2123564"/>
            <a:ext cx="2123728" cy="461665"/>
          </a:xfrm>
          <a:prstGeom prst="rect">
            <a:avLst/>
          </a:prstGeom>
          <a:solidFill>
            <a:schemeClr val="accent6"/>
          </a:solidFill>
        </p:spPr>
        <p:txBody>
          <a:bodyPr wrap="square" rtlCol="0">
            <a:spAutoFit/>
          </a:bodyPr>
          <a:lstStyle/>
          <a:p>
            <a:pPr algn="ctr"/>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Reglas</a:t>
            </a:r>
            <a:endParaRPr lang="es-ES" dirty="0">
              <a:solidFill>
                <a:schemeClr val="bg1"/>
              </a:solidFill>
            </a:endParaRPr>
          </a:p>
        </p:txBody>
      </p:sp>
      <p:sp>
        <p:nvSpPr>
          <p:cNvPr id="8" name="2 Marcador de contenido"/>
          <p:cNvSpPr>
            <a:spLocks noGrp="1"/>
          </p:cNvSpPr>
          <p:nvPr>
            <p:ph idx="1"/>
          </p:nvPr>
        </p:nvSpPr>
        <p:spPr>
          <a:xfrm>
            <a:off x="755576" y="2702527"/>
            <a:ext cx="5040560" cy="4038841"/>
          </a:xfrm>
        </p:spPr>
        <p:txBody>
          <a:bodyPr>
            <a:normAutofit fontScale="55000" lnSpcReduction="20000"/>
          </a:bodyPr>
          <a:lstStyle/>
          <a:p>
            <a:r>
              <a:rPr lang="es-ES" sz="2900" dirty="0" smtClean="0">
                <a:solidFill>
                  <a:schemeClr val="tx1"/>
                </a:solidFill>
                <a:latin typeface="Bookman Old Style" pitchFamily="18" charset="0"/>
              </a:rPr>
              <a:t>Se elimina </a:t>
            </a:r>
            <a:r>
              <a:rPr lang="es-ES" sz="2900" dirty="0" smtClean="0">
                <a:latin typeface="Bookman Old Style" pitchFamily="18" charset="0"/>
              </a:rPr>
              <a:t>un as de la baraja española. </a:t>
            </a:r>
            <a:r>
              <a:rPr lang="es-ES" sz="2900" dirty="0">
                <a:latin typeface="Bookman Old Style" pitchFamily="18" charset="0"/>
              </a:rPr>
              <a:t>El as de oros es el </a:t>
            </a:r>
            <a:r>
              <a:rPr lang="es-ES" sz="2900" dirty="0" smtClean="0">
                <a:latin typeface="Bookman Old Style" pitchFamily="18" charset="0"/>
              </a:rPr>
              <a:t>orón </a:t>
            </a:r>
            <a:r>
              <a:rPr lang="es-ES" sz="2900" dirty="0">
                <a:solidFill>
                  <a:schemeClr val="tx1"/>
                </a:solidFill>
                <a:latin typeface="Bookman Old Style" pitchFamily="18" charset="0"/>
              </a:rPr>
              <a:t>y es la carta que no tiene pareja. </a:t>
            </a:r>
            <a:r>
              <a:rPr lang="es-ES" sz="2900" dirty="0" smtClean="0">
                <a:solidFill>
                  <a:schemeClr val="tx1"/>
                </a:solidFill>
                <a:latin typeface="Bookman Old Style" pitchFamily="18" charset="0"/>
              </a:rPr>
              <a:t> </a:t>
            </a:r>
          </a:p>
          <a:p>
            <a:endParaRPr lang="es-ES" sz="2900" dirty="0" smtClean="0">
              <a:solidFill>
                <a:schemeClr val="tx1"/>
              </a:solidFill>
              <a:latin typeface="Bookman Old Style" pitchFamily="18" charset="0"/>
            </a:endParaRPr>
          </a:p>
          <a:p>
            <a:r>
              <a:rPr lang="es-ES" sz="2900" dirty="0">
                <a:solidFill>
                  <a:schemeClr val="tx1"/>
                </a:solidFill>
                <a:latin typeface="Bookman Old Style" pitchFamily="18" charset="0"/>
              </a:rPr>
              <a:t>Se reparten todas las cartas </a:t>
            </a:r>
            <a:r>
              <a:rPr lang="es-ES" sz="2900" dirty="0" smtClean="0">
                <a:solidFill>
                  <a:schemeClr val="tx1"/>
                </a:solidFill>
                <a:latin typeface="Bookman Old Style" pitchFamily="18" charset="0"/>
              </a:rPr>
              <a:t>entre </a:t>
            </a:r>
            <a:r>
              <a:rPr lang="es-ES" sz="2900" dirty="0">
                <a:solidFill>
                  <a:schemeClr val="tx1"/>
                </a:solidFill>
                <a:latin typeface="Bookman Old Style" pitchFamily="18" charset="0"/>
              </a:rPr>
              <a:t>los participantes (de 2 a 8). </a:t>
            </a:r>
            <a:endParaRPr lang="es-ES" sz="2900" dirty="0" smtClean="0">
              <a:solidFill>
                <a:schemeClr val="tx1"/>
              </a:solidFill>
              <a:latin typeface="Bookman Old Style" pitchFamily="18" charset="0"/>
            </a:endParaRPr>
          </a:p>
          <a:p>
            <a:endParaRPr lang="es-ES" sz="2900" dirty="0" smtClean="0">
              <a:solidFill>
                <a:schemeClr val="tx1"/>
              </a:solidFill>
              <a:latin typeface="Bookman Old Style" pitchFamily="18" charset="0"/>
            </a:endParaRPr>
          </a:p>
          <a:p>
            <a:r>
              <a:rPr lang="es-ES" sz="2900" dirty="0" smtClean="0">
                <a:solidFill>
                  <a:schemeClr val="tx1"/>
                </a:solidFill>
                <a:latin typeface="Bookman Old Style" pitchFamily="18" charset="0"/>
              </a:rPr>
              <a:t>Los jugadores eliminarán las parejas que tengan. </a:t>
            </a:r>
          </a:p>
          <a:p>
            <a:endParaRPr lang="es-ES" sz="2900" dirty="0" smtClean="0">
              <a:solidFill>
                <a:schemeClr val="tx1"/>
              </a:solidFill>
              <a:latin typeface="Bookman Old Style" pitchFamily="18" charset="0"/>
            </a:endParaRPr>
          </a:p>
          <a:p>
            <a:r>
              <a:rPr lang="es-ES" sz="2900" dirty="0" smtClean="0">
                <a:latin typeface="Bookman Old Style" pitchFamily="18" charset="0"/>
              </a:rPr>
              <a:t>S</a:t>
            </a:r>
            <a:r>
              <a:rPr lang="es-ES" sz="2900" dirty="0" smtClean="0">
                <a:solidFill>
                  <a:schemeClr val="tx1"/>
                </a:solidFill>
                <a:latin typeface="Bookman Old Style" pitchFamily="18" charset="0"/>
              </a:rPr>
              <a:t>e roba una carta al compañero de la derecha y así sucesivamente. Si se forman parejas se van descartando. </a:t>
            </a:r>
          </a:p>
          <a:p>
            <a:endParaRPr lang="es-ES" sz="2900" dirty="0" smtClean="0">
              <a:solidFill>
                <a:schemeClr val="tx1"/>
              </a:solidFill>
              <a:latin typeface="Bookman Old Style" pitchFamily="18" charset="0"/>
            </a:endParaRPr>
          </a:p>
          <a:p>
            <a:r>
              <a:rPr lang="es-ES" sz="2900" dirty="0" smtClean="0">
                <a:solidFill>
                  <a:schemeClr val="tx1"/>
                </a:solidFill>
                <a:latin typeface="Bookman Old Style" pitchFamily="18" charset="0"/>
              </a:rPr>
              <a:t>Pierde el jugador que se queda con el as de oros. </a:t>
            </a:r>
          </a:p>
          <a:p>
            <a:endParaRPr lang="es-ES" dirty="0"/>
          </a:p>
        </p:txBody>
      </p:sp>
      <p:sp>
        <p:nvSpPr>
          <p:cNvPr id="11" name="10 CuadroTexto"/>
          <p:cNvSpPr txBox="1"/>
          <p:nvPr/>
        </p:nvSpPr>
        <p:spPr>
          <a:xfrm>
            <a:off x="6189048" y="2339589"/>
            <a:ext cx="2427734" cy="369331"/>
          </a:xfrm>
          <a:prstGeom prst="rect">
            <a:avLst/>
          </a:prstGeom>
          <a:solidFill>
            <a:schemeClr val="bg1"/>
          </a:solidFill>
          <a:ln w="38100">
            <a:solidFill>
              <a:srgbClr val="FFC000"/>
            </a:solidFill>
          </a:ln>
        </p:spPr>
        <p:txBody>
          <a:bodyPr wrap="square" rtlCol="0">
            <a:spAutoFit/>
          </a:bodyPr>
          <a:lstStyle/>
          <a:p>
            <a:pPr algn="ctr"/>
            <a:r>
              <a:rPr lang="es-ES" b="1" dirty="0" smtClean="0">
                <a:latin typeface="Bookman Old Style" pitchFamily="18" charset="0"/>
              </a:rPr>
              <a:t>¡Eres un as! </a:t>
            </a:r>
            <a:endParaRPr lang="es-ES" b="1" dirty="0">
              <a:latin typeface="Bookman Old Style" pitchFamily="18" charset="0"/>
            </a:endParaRPr>
          </a:p>
        </p:txBody>
      </p:sp>
      <p:sp>
        <p:nvSpPr>
          <p:cNvPr id="12" name="11 CuadroTexto"/>
          <p:cNvSpPr txBox="1"/>
          <p:nvPr/>
        </p:nvSpPr>
        <p:spPr>
          <a:xfrm>
            <a:off x="-36512" y="-27383"/>
            <a:ext cx="2664296" cy="646331"/>
          </a:xfrm>
          <a:prstGeom prst="rect">
            <a:avLst/>
          </a:prstGeom>
          <a:solidFill>
            <a:srgbClr val="FFC000"/>
          </a:solidFill>
        </p:spPr>
        <p:txBody>
          <a:bodyPr wrap="square" rtlCol="0">
            <a:spAutoFit/>
          </a:bodyPr>
          <a:lstStyle/>
          <a:p>
            <a:pPr algn="ctr"/>
            <a:r>
              <a:rPr lang="es-ES" sz="3600" b="1" dirty="0" smtClean="0">
                <a:solidFill>
                  <a:schemeClr val="bg1"/>
                </a:solidFill>
                <a:latin typeface="Bookman Old Style" pitchFamily="18" charset="0"/>
              </a:rPr>
              <a:t>El Orón </a:t>
            </a:r>
            <a:endParaRPr lang="es-ES" sz="3600" b="1" dirty="0">
              <a:solidFill>
                <a:schemeClr val="bg1"/>
              </a:solidFill>
              <a:latin typeface="Bookman Old Style" pitchFamily="18" charset="0"/>
            </a:endParaRPr>
          </a:p>
        </p:txBody>
      </p:sp>
      <p:pic>
        <p:nvPicPr>
          <p:cNvPr id="9" name="Picture 2" descr="E:\DCIM\106___01\IMG_130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89048" y="2708921"/>
            <a:ext cx="2427734" cy="324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4035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6012160" y="-27384"/>
            <a:ext cx="3140224" cy="523220"/>
          </a:xfrm>
          <a:prstGeom prst="rect">
            <a:avLst/>
          </a:prstGeom>
          <a:solidFill>
            <a:srgbClr val="FFC000"/>
          </a:solidFill>
        </p:spPr>
        <p:txBody>
          <a:bodyPr wrap="square" rtlCol="0">
            <a:spAutoFit/>
          </a:bodyPr>
          <a:lstStyle/>
          <a:p>
            <a:pPr algn="r"/>
            <a:r>
              <a:rPr lang="es-ES" sz="2800" b="1" dirty="0" smtClean="0">
                <a:solidFill>
                  <a:schemeClr val="bg1"/>
                </a:solidFill>
                <a:latin typeface="Bookman Old Style" pitchFamily="18" charset="0"/>
              </a:rPr>
              <a:t>Juegos de mesa</a:t>
            </a:r>
            <a:endParaRPr lang="es-ES" sz="2800" b="1" dirty="0">
              <a:solidFill>
                <a:schemeClr val="bg1"/>
              </a:solidFill>
              <a:latin typeface="Bookman Old Style" pitchFamily="18" charset="0"/>
            </a:endParaRPr>
          </a:p>
        </p:txBody>
      </p:sp>
      <p:sp>
        <p:nvSpPr>
          <p:cNvPr id="5" name="1 Título"/>
          <p:cNvSpPr>
            <a:spLocks noGrp="1"/>
          </p:cNvSpPr>
          <p:nvPr>
            <p:ph type="title"/>
          </p:nvPr>
        </p:nvSpPr>
        <p:spPr>
          <a:xfrm>
            <a:off x="0" y="908720"/>
            <a:ext cx="4499992" cy="360040"/>
          </a:xfrm>
          <a:solidFill>
            <a:schemeClr val="accent6"/>
          </a:solidFill>
        </p:spPr>
        <p:txBody>
          <a:bodyPr>
            <a:noAutofit/>
          </a:bodyPr>
          <a:lstStyle/>
          <a:p>
            <a:pPr algn="l"/>
            <a:r>
              <a:rPr lang="es-ES" sz="2400" b="1" dirty="0" smtClean="0">
                <a:solidFill>
                  <a:schemeClr val="tx2"/>
                </a:solidFill>
                <a:latin typeface="Bookman Old Style" pitchFamily="18" charset="0"/>
              </a:rPr>
              <a:t>   </a:t>
            </a:r>
            <a:r>
              <a:rPr lang="es-ES" sz="2400" b="1" dirty="0" smtClean="0">
                <a:solidFill>
                  <a:schemeClr val="bg1"/>
                </a:solidFill>
                <a:latin typeface="Bookman Old Style" pitchFamily="18" charset="0"/>
              </a:rPr>
              <a:t>Adaptación didáctica:</a:t>
            </a:r>
            <a:endParaRPr lang="es-ES" sz="2400" b="1" dirty="0">
              <a:solidFill>
                <a:schemeClr val="bg1"/>
              </a:solidFill>
              <a:latin typeface="Bookman Old Style" pitchFamily="18" charset="0"/>
            </a:endParaRPr>
          </a:p>
        </p:txBody>
      </p:sp>
      <p:sp>
        <p:nvSpPr>
          <p:cNvPr id="12" name="11 CuadroTexto"/>
          <p:cNvSpPr txBox="1"/>
          <p:nvPr/>
        </p:nvSpPr>
        <p:spPr>
          <a:xfrm>
            <a:off x="-36512" y="-27383"/>
            <a:ext cx="2664296" cy="646331"/>
          </a:xfrm>
          <a:prstGeom prst="rect">
            <a:avLst/>
          </a:prstGeom>
          <a:solidFill>
            <a:srgbClr val="FFC000"/>
          </a:solidFill>
        </p:spPr>
        <p:txBody>
          <a:bodyPr wrap="square" rtlCol="0">
            <a:spAutoFit/>
          </a:bodyPr>
          <a:lstStyle/>
          <a:p>
            <a:pPr algn="ctr"/>
            <a:r>
              <a:rPr lang="es-ES" sz="3600" b="1" dirty="0" smtClean="0">
                <a:solidFill>
                  <a:schemeClr val="bg1"/>
                </a:solidFill>
                <a:latin typeface="Bookman Old Style" pitchFamily="18" charset="0"/>
              </a:rPr>
              <a:t>El Orón </a:t>
            </a:r>
            <a:endParaRPr lang="es-ES" sz="3600" b="1" dirty="0">
              <a:solidFill>
                <a:schemeClr val="bg1"/>
              </a:solidFill>
              <a:latin typeface="Bookman Old Style" pitchFamily="18" charset="0"/>
            </a:endParaRPr>
          </a:p>
        </p:txBody>
      </p:sp>
      <p:sp>
        <p:nvSpPr>
          <p:cNvPr id="3" name="2 Rectángulo"/>
          <p:cNvSpPr/>
          <p:nvPr/>
        </p:nvSpPr>
        <p:spPr>
          <a:xfrm>
            <a:off x="395536" y="1646798"/>
            <a:ext cx="5112568" cy="2862322"/>
          </a:xfrm>
          <a:prstGeom prst="rect">
            <a:avLst/>
          </a:prstGeom>
        </p:spPr>
        <p:txBody>
          <a:bodyPr wrap="square">
            <a:spAutoFit/>
          </a:bodyPr>
          <a:lstStyle/>
          <a:p>
            <a:pPr marL="285750" indent="-285750">
              <a:buFont typeface="Courier New" panose="02070309020205020404" pitchFamily="49" charset="0"/>
              <a:buChar char="o"/>
            </a:pPr>
            <a:r>
              <a:rPr lang="es-ES" dirty="0">
                <a:latin typeface="Bookman Old Style" pitchFamily="18" charset="0"/>
              </a:rPr>
              <a:t>Se utiliza la siguiente baraja adaptada.</a:t>
            </a:r>
          </a:p>
          <a:p>
            <a:pPr marL="285750" indent="-285750">
              <a:buFont typeface="Courier New" panose="02070309020205020404" pitchFamily="49" charset="0"/>
              <a:buChar char="o"/>
            </a:pPr>
            <a:endParaRPr lang="es-ES" dirty="0">
              <a:latin typeface="Bookman Old Style" pitchFamily="18" charset="0"/>
            </a:endParaRPr>
          </a:p>
          <a:p>
            <a:pPr marL="285750" indent="-285750">
              <a:buFont typeface="Courier New" panose="02070309020205020404" pitchFamily="49" charset="0"/>
              <a:buChar char="o"/>
            </a:pPr>
            <a:r>
              <a:rPr lang="es-ES" dirty="0">
                <a:latin typeface="Bookman Old Style" pitchFamily="18" charset="0"/>
              </a:rPr>
              <a:t>Se elimina al azar una carta que nadie puede ver. </a:t>
            </a:r>
          </a:p>
          <a:p>
            <a:pPr marL="285750" indent="-285750">
              <a:buFont typeface="Courier New" panose="02070309020205020404" pitchFamily="49" charset="0"/>
              <a:buChar char="o"/>
            </a:pPr>
            <a:endParaRPr lang="es-ES" dirty="0">
              <a:latin typeface="Bookman Old Style" pitchFamily="18" charset="0"/>
            </a:endParaRPr>
          </a:p>
          <a:p>
            <a:pPr marL="285750" indent="-285750">
              <a:buFont typeface="Courier New" panose="02070309020205020404" pitchFamily="49" charset="0"/>
              <a:buChar char="o"/>
            </a:pPr>
            <a:r>
              <a:rPr lang="es-ES" dirty="0">
                <a:latin typeface="Bookman Old Style" pitchFamily="18" charset="0"/>
              </a:rPr>
              <a:t>Se sigue el mismo procedimiento </a:t>
            </a:r>
            <a:r>
              <a:rPr lang="es-ES" dirty="0" smtClean="0">
                <a:latin typeface="Bookman Old Style" pitchFamily="18" charset="0"/>
              </a:rPr>
              <a:t>que en el </a:t>
            </a:r>
            <a:r>
              <a:rPr lang="es-ES" dirty="0">
                <a:latin typeface="Bookman Old Style" pitchFamily="18" charset="0"/>
              </a:rPr>
              <a:t>juego tradicional. </a:t>
            </a:r>
          </a:p>
          <a:p>
            <a:pPr marL="285750" indent="-285750">
              <a:buFont typeface="Courier New" panose="02070309020205020404" pitchFamily="49" charset="0"/>
              <a:buChar char="o"/>
            </a:pPr>
            <a:endParaRPr lang="es-ES" dirty="0">
              <a:latin typeface="Bookman Old Style" pitchFamily="18" charset="0"/>
            </a:endParaRPr>
          </a:p>
          <a:p>
            <a:pPr marL="285750" indent="-285750">
              <a:buFont typeface="Courier New" panose="02070309020205020404" pitchFamily="49" charset="0"/>
              <a:buChar char="o"/>
            </a:pPr>
            <a:r>
              <a:rPr lang="es-ES" dirty="0">
                <a:latin typeface="Bookman Old Style" pitchFamily="18" charset="0"/>
              </a:rPr>
              <a:t>Pierde la persona que se queda con una carta sin pareja. </a:t>
            </a:r>
          </a:p>
        </p:txBody>
      </p:sp>
      <p:sp>
        <p:nvSpPr>
          <p:cNvPr id="10" name="9 Rectángulo"/>
          <p:cNvSpPr/>
          <p:nvPr/>
        </p:nvSpPr>
        <p:spPr>
          <a:xfrm rot="10800000" flipV="1">
            <a:off x="4067944" y="5042498"/>
            <a:ext cx="4752528" cy="1200329"/>
          </a:xfrm>
          <a:prstGeom prst="rect">
            <a:avLst/>
          </a:prstGeom>
          <a:solidFill>
            <a:schemeClr val="bg1"/>
          </a:solidFill>
          <a:ln w="38100">
            <a:solidFill>
              <a:schemeClr val="accent6"/>
            </a:solidFill>
          </a:ln>
        </p:spPr>
        <p:txBody>
          <a:bodyPr wrap="square">
            <a:spAutoFit/>
          </a:bodyPr>
          <a:lstStyle/>
          <a:p>
            <a:pPr marL="342900" indent="-342900">
              <a:buAutoNum type="arabicPeriod"/>
            </a:pPr>
            <a:r>
              <a:rPr lang="es-ES" dirty="0">
                <a:latin typeface="Bookman Old Style" pitchFamily="18" charset="0"/>
              </a:rPr>
              <a:t>Repasar y afianzar el vocabulario del </a:t>
            </a:r>
            <a:r>
              <a:rPr lang="es-ES" dirty="0" smtClean="0">
                <a:latin typeface="Bookman Old Style" pitchFamily="18" charset="0"/>
              </a:rPr>
              <a:t>currículo</a:t>
            </a:r>
            <a:r>
              <a:rPr lang="es-ES" i="1" dirty="0" smtClean="0">
                <a:latin typeface="Bookman Old Style" pitchFamily="18" charset="0"/>
              </a:rPr>
              <a:t> </a:t>
            </a:r>
            <a:r>
              <a:rPr lang="es-ES" dirty="0" smtClean="0">
                <a:latin typeface="Bookman Old Style" pitchFamily="18" charset="0"/>
              </a:rPr>
              <a:t>de </a:t>
            </a:r>
            <a:r>
              <a:rPr lang="es-ES" dirty="0">
                <a:latin typeface="Bookman Old Style" pitchFamily="18" charset="0"/>
              </a:rPr>
              <a:t>AS. </a:t>
            </a:r>
          </a:p>
          <a:p>
            <a:pPr marL="342900" indent="-342900">
              <a:buAutoNum type="arabicPeriod"/>
            </a:pPr>
            <a:r>
              <a:rPr lang="es-ES" dirty="0">
                <a:latin typeface="Bookman Old Style" pitchFamily="18" charset="0"/>
              </a:rPr>
              <a:t>Favorecer el dinamismo y aumentar la motivación a través </a:t>
            </a:r>
            <a:r>
              <a:rPr lang="es-ES" dirty="0" smtClean="0">
                <a:latin typeface="Bookman Old Style" pitchFamily="18" charset="0"/>
              </a:rPr>
              <a:t>del </a:t>
            </a:r>
            <a:r>
              <a:rPr lang="es-ES" dirty="0">
                <a:latin typeface="Bookman Old Style" pitchFamily="18" charset="0"/>
              </a:rPr>
              <a:t>juego. </a:t>
            </a:r>
          </a:p>
        </p:txBody>
      </p:sp>
      <p:pic>
        <p:nvPicPr>
          <p:cNvPr id="13" name="4 Marcador de contenido"/>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531946" y="1289007"/>
            <a:ext cx="3288526" cy="3445484"/>
          </a:xfrm>
        </p:spPr>
      </p:pic>
      <p:sp>
        <p:nvSpPr>
          <p:cNvPr id="14" name="13 Rectángulo"/>
          <p:cNvSpPr/>
          <p:nvPr/>
        </p:nvSpPr>
        <p:spPr>
          <a:xfrm>
            <a:off x="586147" y="5319497"/>
            <a:ext cx="1826141" cy="830997"/>
          </a:xfrm>
          <a:prstGeom prst="rect">
            <a:avLst/>
          </a:prstGeom>
          <a:solidFill>
            <a:schemeClr val="accent6"/>
          </a:solidFill>
        </p:spPr>
        <p:txBody>
          <a:bodyPr wrap="none">
            <a:spAutoFit/>
          </a:bodyPr>
          <a:lstStyle/>
          <a:p>
            <a:r>
              <a:rPr lang="es-ES" sz="2400" b="1" dirty="0">
                <a:solidFill>
                  <a:schemeClr val="bg1"/>
                </a:solidFill>
                <a:latin typeface="Bookman Old Style" pitchFamily="18" charset="0"/>
              </a:rPr>
              <a:t>Objetivos </a:t>
            </a:r>
            <a:endParaRPr lang="es-ES" sz="2400" b="1" dirty="0" smtClean="0">
              <a:solidFill>
                <a:schemeClr val="bg1"/>
              </a:solidFill>
              <a:latin typeface="Bookman Old Style" pitchFamily="18" charset="0"/>
            </a:endParaRPr>
          </a:p>
          <a:p>
            <a:r>
              <a:rPr lang="es-ES" sz="2400" b="1" dirty="0" smtClean="0">
                <a:solidFill>
                  <a:schemeClr val="bg1"/>
                </a:solidFill>
                <a:latin typeface="Bookman Old Style" pitchFamily="18" charset="0"/>
              </a:rPr>
              <a:t>didácticos</a:t>
            </a:r>
            <a:endParaRPr lang="es-ES" sz="2400" b="1" dirty="0">
              <a:solidFill>
                <a:schemeClr val="bg1"/>
              </a:solidFill>
              <a:latin typeface="Bookman Old Style" pitchFamily="18" charset="0"/>
            </a:endParaRPr>
          </a:p>
        </p:txBody>
      </p:sp>
      <p:sp>
        <p:nvSpPr>
          <p:cNvPr id="15" name="14 Flecha derecha"/>
          <p:cNvSpPr/>
          <p:nvPr/>
        </p:nvSpPr>
        <p:spPr>
          <a:xfrm>
            <a:off x="2627784" y="5385989"/>
            <a:ext cx="936104" cy="513348"/>
          </a:xfrm>
          <a:prstGeom prst="rightArrow">
            <a:avLst/>
          </a:prstGeom>
          <a:solidFill>
            <a:schemeClr val="accent6">
              <a:lumMod val="60000"/>
              <a:lumOff val="40000"/>
            </a:schemeClr>
          </a:solidFill>
          <a:ln>
            <a:solidFill>
              <a:srgbClr val="FFC000"/>
            </a:solidFill>
          </a:ln>
        </p:spPr>
        <p:style>
          <a:lnRef idx="1">
            <a:schemeClr val="accent5"/>
          </a:lnRef>
          <a:fillRef idx="1001">
            <a:schemeClr val="dk2"/>
          </a:fillRef>
          <a:effectRef idx="2">
            <a:schemeClr val="accent5"/>
          </a:effectRef>
          <a:fontRef idx="minor">
            <a:schemeClr val="lt1"/>
          </a:fontRef>
        </p:style>
        <p:txBody>
          <a:bodyPr rtlCol="0" anchor="ctr"/>
          <a:lstStyle/>
          <a:p>
            <a:pPr algn="ctr"/>
            <a:endParaRPr lang="es-E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6" name="15 Rectángulo"/>
          <p:cNvSpPr/>
          <p:nvPr/>
        </p:nvSpPr>
        <p:spPr>
          <a:xfrm>
            <a:off x="5508104" y="899428"/>
            <a:ext cx="3312368" cy="369332"/>
          </a:xfrm>
          <a:prstGeom prst="rect">
            <a:avLst/>
          </a:prstGeom>
          <a:ln>
            <a:solidFill>
              <a:schemeClr val="tx1"/>
            </a:solidFill>
          </a:ln>
        </p:spPr>
        <p:txBody>
          <a:bodyPr wrap="square">
            <a:spAutoFit/>
          </a:bodyPr>
          <a:lstStyle/>
          <a:p>
            <a:r>
              <a:rPr lang="es-ES" b="1" dirty="0" smtClean="0">
                <a:latin typeface="Bookman Old Style" pitchFamily="18" charset="0"/>
              </a:rPr>
              <a:t>«Cada </a:t>
            </a:r>
            <a:r>
              <a:rPr lang="es-ES" b="1" dirty="0">
                <a:latin typeface="Bookman Old Style" pitchFamily="18" charset="0"/>
              </a:rPr>
              <a:t>oveja con su </a:t>
            </a:r>
            <a:r>
              <a:rPr lang="es-ES" b="1" dirty="0" smtClean="0">
                <a:latin typeface="Bookman Old Style" pitchFamily="18" charset="0"/>
              </a:rPr>
              <a:t>pareja» </a:t>
            </a:r>
            <a:endParaRPr lang="es-ES" b="1" dirty="0">
              <a:latin typeface="Bookman Old Style" pitchFamily="18" charset="0"/>
            </a:endParaRPr>
          </a:p>
        </p:txBody>
      </p:sp>
      <p:sp>
        <p:nvSpPr>
          <p:cNvPr id="2" name="1 CuadroTexto"/>
          <p:cNvSpPr txBox="1"/>
          <p:nvPr/>
        </p:nvSpPr>
        <p:spPr>
          <a:xfrm>
            <a:off x="5724128" y="4659884"/>
            <a:ext cx="3024336" cy="276999"/>
          </a:xfrm>
          <a:prstGeom prst="rect">
            <a:avLst/>
          </a:prstGeom>
          <a:noFill/>
        </p:spPr>
        <p:txBody>
          <a:bodyPr wrap="square" rtlCol="0">
            <a:spAutoFit/>
          </a:bodyPr>
          <a:lstStyle/>
          <a:p>
            <a:r>
              <a:rPr lang="es-ES" sz="1200" dirty="0" smtClean="0"/>
              <a:t>Ilustración realizada por Ricardo Polo López</a:t>
            </a:r>
            <a:endParaRPr lang="es-ES" sz="1200" dirty="0"/>
          </a:p>
        </p:txBody>
      </p:sp>
    </p:spTree>
    <p:extLst>
      <p:ext uri="{BB962C8B-B14F-4D97-AF65-F5344CB8AC3E}">
        <p14:creationId xmlns:p14="http://schemas.microsoft.com/office/powerpoint/2010/main" val="3588673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Rockwell"/>
        <a:ea typeface="SimSun"/>
        <a:cs typeface=""/>
      </a:majorFont>
      <a:minorFont>
        <a:latin typeface="Rockwel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SimSun"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SimSun" charset="-122"/>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Tema de Office">
  <a:themeElements>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Tema de Office">
      <a:majorFont>
        <a:latin typeface="Rockwell"/>
        <a:ea typeface="SimSun"/>
        <a:cs typeface=""/>
      </a:majorFont>
      <a:minorFont>
        <a:latin typeface="Rockwell"/>
        <a:ea typeface="SimSun"/>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SimSun"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ea typeface="SimSun" charset="-122"/>
          </a:defRPr>
        </a:defPPr>
      </a:lstStyle>
    </a:lnDef>
  </a:objectDefaults>
  <a:extraClrSchemeLst>
    <a:extraClrScheme>
      <a:clrScheme name="Tema de Offic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ema de Offic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Tema de Offic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ema de Offic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ema de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ema de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Tema de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2255</TotalTime>
  <Words>3879</Words>
  <Application>Microsoft Office PowerPoint</Application>
  <PresentationFormat>On-screen Show (4:3)</PresentationFormat>
  <Paragraphs>499</Paragraphs>
  <Slides>26</Slides>
  <Notes>20</Notes>
  <HiddenSlides>0</HiddenSlides>
  <MMClips>0</MMClips>
  <ScaleCrop>false</ScaleCrop>
  <HeadingPairs>
    <vt:vector size="4" baseType="variant">
      <vt:variant>
        <vt:lpstr>Theme</vt:lpstr>
      </vt:variant>
      <vt:variant>
        <vt:i4>3</vt:i4>
      </vt:variant>
      <vt:variant>
        <vt:lpstr>Slide Titles</vt:lpstr>
      </vt:variant>
      <vt:variant>
        <vt:i4>26</vt:i4>
      </vt:variant>
    </vt:vector>
  </HeadingPairs>
  <TitlesOfParts>
    <vt:vector size="29" baseType="lpstr">
      <vt:lpstr>Tema de Office</vt:lpstr>
      <vt:lpstr>2_Tema de Office</vt:lpstr>
      <vt:lpstr>3_Tema de Office</vt:lpstr>
      <vt:lpstr>PowerPoint Presentation</vt:lpstr>
      <vt:lpstr>PowerPoint Presentation</vt:lpstr>
      <vt:lpstr>Índice:</vt:lpstr>
      <vt:lpstr>Introducción</vt:lpstr>
      <vt:lpstr>PowerPoint Presentation</vt:lpstr>
      <vt:lpstr>PowerPoint Presentation</vt:lpstr>
      <vt:lpstr>¿Qué significan estas expresiones con la baraja?</vt:lpstr>
      <vt:lpstr>   Historia</vt:lpstr>
      <vt:lpstr>   Adaptación didáctica:</vt:lpstr>
      <vt:lpstr>   Historia</vt:lpstr>
      <vt:lpstr>   Adaptación didáctica:</vt:lpstr>
      <vt:lpstr>   Historia</vt:lpstr>
      <vt:lpstr>   Adaptación didáctica:</vt:lpstr>
      <vt:lpstr>   Historia</vt:lpstr>
      <vt:lpstr>   Adaptación didáctica</vt:lpstr>
      <vt:lpstr>   Historia</vt:lpstr>
      <vt:lpstr>   Adaptación didáctica:</vt:lpstr>
      <vt:lpstr>   Historia</vt:lpstr>
      <vt:lpstr>   Adaptación didáctica:</vt:lpstr>
      <vt:lpstr>   Historia</vt:lpstr>
      <vt:lpstr>   Adaptación didáctica</vt:lpstr>
      <vt:lpstr>   Historia</vt:lpstr>
      <vt:lpstr>   Adaptación didáctica:</vt:lpstr>
      <vt:lpstr>Recursos adjuntos  a la presentación:</vt:lpstr>
      <vt:lpstr>Referencias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ELISA</dc:creator>
  <cp:lastModifiedBy>Natalio Ormeno Villajos</cp:lastModifiedBy>
  <cp:revision>186</cp:revision>
  <cp:lastPrinted>2014-12-02T16:09:23Z</cp:lastPrinted>
  <dcterms:created xsi:type="dcterms:W3CDTF">2013-12-14T10:25:46Z</dcterms:created>
  <dcterms:modified xsi:type="dcterms:W3CDTF">2015-02-09T12:16:48Z</dcterms:modified>
</cp:coreProperties>
</file>